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5"/>
  </p:notesMasterIdLst>
  <p:sldIdLst>
    <p:sldId id="299" r:id="rId2"/>
    <p:sldId id="334" r:id="rId3"/>
    <p:sldId id="333" r:id="rId4"/>
    <p:sldId id="301" r:id="rId5"/>
    <p:sldId id="302" r:id="rId6"/>
    <p:sldId id="263" r:id="rId7"/>
    <p:sldId id="264" r:id="rId8"/>
    <p:sldId id="265" r:id="rId9"/>
    <p:sldId id="348" r:id="rId10"/>
    <p:sldId id="349" r:id="rId11"/>
    <p:sldId id="351" r:id="rId12"/>
    <p:sldId id="350" r:id="rId13"/>
    <p:sldId id="322" r:id="rId14"/>
    <p:sldId id="323" r:id="rId15"/>
    <p:sldId id="303" r:id="rId16"/>
    <p:sldId id="304" r:id="rId17"/>
    <p:sldId id="305" r:id="rId18"/>
    <p:sldId id="324" r:id="rId19"/>
    <p:sldId id="325" r:id="rId20"/>
    <p:sldId id="326" r:id="rId21"/>
    <p:sldId id="327" r:id="rId22"/>
    <p:sldId id="328" r:id="rId23"/>
    <p:sldId id="329" r:id="rId24"/>
    <p:sldId id="330" r:id="rId25"/>
    <p:sldId id="335" r:id="rId26"/>
    <p:sldId id="336" r:id="rId27"/>
    <p:sldId id="337" r:id="rId28"/>
    <p:sldId id="338" r:id="rId29"/>
    <p:sldId id="339" r:id="rId30"/>
    <p:sldId id="340" r:id="rId31"/>
    <p:sldId id="341" r:id="rId32"/>
    <p:sldId id="342" r:id="rId33"/>
    <p:sldId id="343" r:id="rId34"/>
    <p:sldId id="344" r:id="rId35"/>
    <p:sldId id="345" r:id="rId36"/>
    <p:sldId id="331" r:id="rId37"/>
    <p:sldId id="332" r:id="rId38"/>
    <p:sldId id="307" r:id="rId39"/>
    <p:sldId id="308" r:id="rId40"/>
    <p:sldId id="309" r:id="rId41"/>
    <p:sldId id="310" r:id="rId42"/>
    <p:sldId id="311" r:id="rId43"/>
    <p:sldId id="312" r:id="rId44"/>
    <p:sldId id="313" r:id="rId45"/>
    <p:sldId id="314" r:id="rId46"/>
    <p:sldId id="315" r:id="rId47"/>
    <p:sldId id="316" r:id="rId48"/>
    <p:sldId id="317" r:id="rId49"/>
    <p:sldId id="318" r:id="rId50"/>
    <p:sldId id="319" r:id="rId51"/>
    <p:sldId id="346" r:id="rId52"/>
    <p:sldId id="347" r:id="rId53"/>
    <p:sldId id="269" r:id="rId54"/>
  </p:sldIdLst>
  <p:sldSz cx="12192000" cy="6858000"/>
  <p:notesSz cx="6858000" cy="9144000"/>
  <p:custDataLst>
    <p:tags r:id="rId56"/>
  </p:custDataLst>
  <p:defaultTextStyle>
    <a:defPPr>
      <a:defRPr lang="en-US"/>
    </a:defPPr>
    <a:lvl1pPr algn="l" rtl="0" fontAlgn="base">
      <a:spcBef>
        <a:spcPct val="0"/>
      </a:spcBef>
      <a:spcAft>
        <a:spcPct val="0"/>
      </a:spcAft>
      <a:defRPr kern="1200">
        <a:solidFill>
          <a:schemeClr val="tx1"/>
        </a:solidFill>
        <a:latin typeface="Arial" charset="0"/>
        <a:ea typeface="Arial" charset="0"/>
        <a:cs typeface="Arial" charset="0"/>
      </a:defRPr>
    </a:lvl1pPr>
    <a:lvl2pPr marL="457200" algn="l" rtl="0" fontAlgn="base">
      <a:spcBef>
        <a:spcPct val="0"/>
      </a:spcBef>
      <a:spcAft>
        <a:spcPct val="0"/>
      </a:spcAft>
      <a:defRPr kern="1200">
        <a:solidFill>
          <a:schemeClr val="tx1"/>
        </a:solidFill>
        <a:latin typeface="Arial" charset="0"/>
        <a:ea typeface="Arial" charset="0"/>
        <a:cs typeface="Arial" charset="0"/>
      </a:defRPr>
    </a:lvl2pPr>
    <a:lvl3pPr marL="914400" algn="l" rtl="0" fontAlgn="base">
      <a:spcBef>
        <a:spcPct val="0"/>
      </a:spcBef>
      <a:spcAft>
        <a:spcPct val="0"/>
      </a:spcAft>
      <a:defRPr kern="1200">
        <a:solidFill>
          <a:schemeClr val="tx1"/>
        </a:solidFill>
        <a:latin typeface="Arial" charset="0"/>
        <a:ea typeface="Arial" charset="0"/>
        <a:cs typeface="Arial" charset="0"/>
      </a:defRPr>
    </a:lvl3pPr>
    <a:lvl4pPr marL="1371600" algn="l" rtl="0" fontAlgn="base">
      <a:spcBef>
        <a:spcPct val="0"/>
      </a:spcBef>
      <a:spcAft>
        <a:spcPct val="0"/>
      </a:spcAft>
      <a:defRPr kern="1200">
        <a:solidFill>
          <a:schemeClr val="tx1"/>
        </a:solidFill>
        <a:latin typeface="Arial" charset="0"/>
        <a:ea typeface="Arial" charset="0"/>
        <a:cs typeface="Arial" charset="0"/>
      </a:defRPr>
    </a:lvl4pPr>
    <a:lvl5pPr marL="1828800" algn="l" rtl="0" fontAlgn="base">
      <a:spcBef>
        <a:spcPct val="0"/>
      </a:spcBef>
      <a:spcAft>
        <a:spcPct val="0"/>
      </a:spcAft>
      <a:defRPr kern="1200">
        <a:solidFill>
          <a:schemeClr val="tx1"/>
        </a:solidFill>
        <a:latin typeface="Arial" charset="0"/>
        <a:ea typeface="Arial" charset="0"/>
        <a:cs typeface="Arial" charset="0"/>
      </a:defRPr>
    </a:lvl5pPr>
    <a:lvl6pPr marL="2286000" algn="l" defTabSz="457200" rtl="0" eaLnBrk="1" latinLnBrk="0" hangingPunct="1">
      <a:defRPr kern="1200">
        <a:solidFill>
          <a:schemeClr val="tx1"/>
        </a:solidFill>
        <a:latin typeface="Arial" charset="0"/>
        <a:ea typeface="Arial" charset="0"/>
        <a:cs typeface="Arial" charset="0"/>
      </a:defRPr>
    </a:lvl6pPr>
    <a:lvl7pPr marL="2743200" algn="l" defTabSz="457200" rtl="0" eaLnBrk="1" latinLnBrk="0" hangingPunct="1">
      <a:defRPr kern="1200">
        <a:solidFill>
          <a:schemeClr val="tx1"/>
        </a:solidFill>
        <a:latin typeface="Arial" charset="0"/>
        <a:ea typeface="Arial" charset="0"/>
        <a:cs typeface="Arial" charset="0"/>
      </a:defRPr>
    </a:lvl7pPr>
    <a:lvl8pPr marL="3200400" algn="l" defTabSz="457200" rtl="0" eaLnBrk="1" latinLnBrk="0" hangingPunct="1">
      <a:defRPr kern="1200">
        <a:solidFill>
          <a:schemeClr val="tx1"/>
        </a:solidFill>
        <a:latin typeface="Arial" charset="0"/>
        <a:ea typeface="Arial" charset="0"/>
        <a:cs typeface="Arial" charset="0"/>
      </a:defRPr>
    </a:lvl8pPr>
    <a:lvl9pPr marL="3657600" algn="l" defTabSz="457200" rtl="0" eaLnBrk="1" latinLnBrk="0" hangingPunct="1">
      <a:defRPr kern="1200">
        <a:solidFill>
          <a:schemeClr val="tx1"/>
        </a:solidFill>
        <a:latin typeface="Arial" charset="0"/>
        <a:ea typeface="Arial" charset="0"/>
        <a:cs typeface="Arial" charset="0"/>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3300"/>
    <a:srgbClr val="DDDD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289"/>
    <p:restoredTop sz="68163" autoAdjust="0"/>
  </p:normalViewPr>
  <p:slideViewPr>
    <p:cSldViewPr snapToGrid="0">
      <p:cViewPr varScale="1">
        <p:scale>
          <a:sx n="80" d="100"/>
          <a:sy n="80" d="100"/>
        </p:scale>
        <p:origin x="1384" y="192"/>
      </p:cViewPr>
      <p:guideLst>
        <p:guide orient="horz" pos="2160"/>
        <p:guide pos="3840"/>
      </p:guideLst>
    </p:cSldViewPr>
  </p:slideViewPr>
  <p:notesTextViewPr>
    <p:cViewPr>
      <p:scale>
        <a:sx n="200" d="100"/>
        <a:sy n="2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gs" Target="tags/tag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media/image1.jpeg>
</file>

<file path=ppt/media/image10.gif>
</file>

<file path=ppt/media/image11.gif>
</file>

<file path=ppt/media/image12.png>
</file>

<file path=ppt/media/image14.gif>
</file>

<file path=ppt/media/image15.gif>
</file>

<file path=ppt/media/image16.png>
</file>

<file path=ppt/media/image17.png>
</file>

<file path=ppt/media/image48.png>
</file>

<file path=ppt/media/image51.png>
</file>

<file path=ppt/media/image52.png>
</file>

<file path=ppt/media/image6.png>
</file>

<file path=ppt/media/image60.png>
</file>

<file path=ppt/media/image61.png>
</file>

<file path=ppt/media/image62.png>
</file>

<file path=ppt/media/image64.png>
</file>

<file path=ppt/media/image66.png>
</file>

<file path=ppt/media/image67.png>
</file>

<file path=ppt/media/image7.png>
</file>

<file path=ppt/media/image8.gif>
</file>

<file path=ppt/media/image80.png>
</file>

<file path=ppt/media/image81.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1229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5364"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p:spPr>
      </p:sp>
      <p:sp>
        <p:nvSpPr>
          <p:cNvPr id="1229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29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1229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88A220D4-8918-2B41-8381-D87E20881A2A}" type="slidenum">
              <a:rPr lang="en-US"/>
              <a:pPr/>
              <a:t>‹#›</a:t>
            </a:fld>
            <a:endParaRPr lang="en-US"/>
          </a:p>
        </p:txBody>
      </p:sp>
    </p:spTree>
    <p:extLst>
      <p:ext uri="{BB962C8B-B14F-4D97-AF65-F5344CB8AC3E}">
        <p14:creationId xmlns:p14="http://schemas.microsoft.com/office/powerpoint/2010/main" val="241354380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Arial" charset="0"/>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Arial" charset="0"/>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Arial" charset="0"/>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Arial" charset="0"/>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Arial" charset="0"/>
        <a:cs typeface="Arial"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p:spPr>
        <p:txBody>
          <a:bodyPr/>
          <a:lstStyle/>
          <a:p>
            <a:fld id="{212ACD67-5C2E-AA47-B799-793D21DAADCE}" type="slidenum">
              <a:rPr lang="en-US"/>
              <a:pPr/>
              <a:t>1</a:t>
            </a:fld>
            <a:endParaRPr lang="en-US"/>
          </a:p>
        </p:txBody>
      </p:sp>
      <p:sp>
        <p:nvSpPr>
          <p:cNvPr id="17411" name="Rectangle 2"/>
          <p:cNvSpPr>
            <a:spLocks noGrp="1" noRot="1" noChangeAspect="1" noChangeArrowheads="1" noTextEdit="1"/>
          </p:cNvSpPr>
          <p:nvPr>
            <p:ph type="sldImg"/>
          </p:nvPr>
        </p:nvSpPr>
        <p:spPr>
          <a:xfrm>
            <a:off x="381000" y="685800"/>
            <a:ext cx="6096000" cy="3429000"/>
          </a:xfrm>
          <a:ln/>
        </p:spPr>
      </p:sp>
      <p:sp>
        <p:nvSpPr>
          <p:cNvPr id="17412" name="Rectangle 3"/>
          <p:cNvSpPr>
            <a:spLocks noGrp="1" noChangeArrowheads="1"/>
          </p:cNvSpPr>
          <p:nvPr>
            <p:ph type="body" idx="1"/>
          </p:nvPr>
        </p:nvSpPr>
        <p:spPr>
          <a:noFill/>
          <a:ln/>
        </p:spPr>
        <p:txBody>
          <a:bodyPr/>
          <a:lstStyle/>
          <a:p>
            <a:pPr eaLnBrk="1" hangingPunct="1"/>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lstlisting</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class </a:t>
            </a:r>
            <a:r>
              <a:rPr lang="en-US" sz="1200" kern="1200" dirty="0" err="1">
                <a:solidFill>
                  <a:schemeClr val="tx1"/>
                </a:solidFill>
                <a:effectLst/>
                <a:latin typeface="Arial" charset="0"/>
                <a:ea typeface="Arial" charset="0"/>
                <a:cs typeface="Arial" charset="0"/>
              </a:rPr>
              <a:t>AlphaFilter</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 alpha filter implements a simple low pass filter</a:t>
            </a:r>
          </a:p>
          <a:p>
            <a:r>
              <a:rPr lang="en-US" sz="1200" kern="1200" dirty="0">
                <a:solidFill>
                  <a:schemeClr val="tx1"/>
                </a:solidFill>
                <a:effectLst/>
                <a:latin typeface="Arial" charset="0"/>
                <a:ea typeface="Arial" charset="0"/>
                <a:cs typeface="Arial" charset="0"/>
              </a:rPr>
              <a:t>    # y[k] = alpha * y[k-1] + (1-alpha) * u[k]</a:t>
            </a:r>
          </a:p>
          <a:p>
            <a:r>
              <a:rPr lang="en-US" sz="1200" kern="1200" dirty="0">
                <a:solidFill>
                  <a:schemeClr val="tx1"/>
                </a:solidFill>
                <a:effectLst/>
                <a:latin typeface="Arial" charset="0"/>
                <a:ea typeface="Arial" charset="0"/>
                <a:cs typeface="Arial" charset="0"/>
              </a:rPr>
              <a:t>    def __</a:t>
            </a:r>
            <a:r>
              <a:rPr lang="en-US" sz="1200" kern="1200" dirty="0" err="1">
                <a:solidFill>
                  <a:schemeClr val="tx1"/>
                </a:solidFill>
                <a:effectLst/>
                <a:latin typeface="Arial" charset="0"/>
                <a:ea typeface="Arial" charset="0"/>
                <a:cs typeface="Arial" charset="0"/>
              </a:rPr>
              <a:t>init</a:t>
            </a:r>
            <a:r>
              <a:rPr lang="en-US" sz="1200" kern="1200" dirty="0">
                <a:solidFill>
                  <a:schemeClr val="tx1"/>
                </a:solidFill>
                <a:effectLst/>
                <a:latin typeface="Arial" charset="0"/>
                <a:ea typeface="Arial" charset="0"/>
                <a:cs typeface="Arial" charset="0"/>
              </a:rPr>
              <a:t>__(self, alpha=0.5, y0=0.0):</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self.alpha</a:t>
            </a:r>
            <a:r>
              <a:rPr lang="en-US" sz="1200" kern="1200" dirty="0">
                <a:solidFill>
                  <a:schemeClr val="tx1"/>
                </a:solidFill>
                <a:effectLst/>
                <a:latin typeface="Arial" charset="0"/>
                <a:ea typeface="Arial" charset="0"/>
                <a:cs typeface="Arial" charset="0"/>
              </a:rPr>
              <a:t> = alpha  # filter parameter</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self.y</a:t>
            </a:r>
            <a:r>
              <a:rPr lang="en-US" sz="1200" kern="1200" dirty="0">
                <a:solidFill>
                  <a:schemeClr val="tx1"/>
                </a:solidFill>
                <a:effectLst/>
                <a:latin typeface="Arial" charset="0"/>
                <a:ea typeface="Arial" charset="0"/>
                <a:cs typeface="Arial" charset="0"/>
              </a:rPr>
              <a:t> = y0  # initial condition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def update(self, u):</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self.y</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self.alpha</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self.y</a:t>
            </a:r>
            <a:r>
              <a:rPr lang="en-US" sz="1200" kern="1200" dirty="0">
                <a:solidFill>
                  <a:schemeClr val="tx1"/>
                </a:solidFill>
                <a:effectLst/>
                <a:latin typeface="Arial" charset="0"/>
                <a:ea typeface="Arial" charset="0"/>
                <a:cs typeface="Arial" charset="0"/>
              </a:rPr>
              <a:t> + (1-self.alpha) * u</a:t>
            </a:r>
          </a:p>
          <a:p>
            <a:r>
              <a:rPr lang="en-US" sz="1200" kern="1200" dirty="0">
                <a:solidFill>
                  <a:schemeClr val="tx1"/>
                </a:solidFill>
                <a:effectLst/>
                <a:latin typeface="Arial" charset="0"/>
                <a:ea typeface="Arial" charset="0"/>
                <a:cs typeface="Arial" charset="0"/>
              </a:rPr>
              <a:t>        return </a:t>
            </a:r>
            <a:r>
              <a:rPr lang="en-US" sz="1200" kern="1200" dirty="0" err="1">
                <a:solidFill>
                  <a:schemeClr val="tx1"/>
                </a:solidFill>
                <a:effectLst/>
                <a:latin typeface="Arial" charset="0"/>
                <a:ea typeface="Arial" charset="0"/>
                <a:cs typeface="Arial" charset="0"/>
              </a:rPr>
              <a:t>self.y</a:t>
            </a:r>
            <a:endParaRPr lang="en-US" sz="1200" kern="1200" dirty="0">
              <a:solidFill>
                <a:schemeClr val="tx1"/>
              </a:solidFill>
              <a:effectLst/>
              <a:latin typeface="Arial" charset="0"/>
              <a:ea typeface="Arial" charset="0"/>
              <a:cs typeface="Arial" charset="0"/>
            </a:endParaRP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instantiation</a:t>
            </a:r>
          </a:p>
          <a:p>
            <a:r>
              <a:rPr lang="en-US" sz="1200" kern="1200" dirty="0" err="1">
                <a:solidFill>
                  <a:schemeClr val="tx1"/>
                </a:solidFill>
                <a:effectLst/>
                <a:latin typeface="Arial" charset="0"/>
                <a:ea typeface="Arial" charset="0"/>
                <a:cs typeface="Arial" charset="0"/>
              </a:rPr>
              <a:t>self.lpf_gyro_x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AlphaFilter</a:t>
            </a:r>
            <a:r>
              <a:rPr lang="en-US" sz="1200" kern="1200" dirty="0">
                <a:solidFill>
                  <a:schemeClr val="tx1"/>
                </a:solidFill>
                <a:effectLst/>
                <a:latin typeface="Arial" charset="0"/>
                <a:ea typeface="Arial" charset="0"/>
                <a:cs typeface="Arial" charset="0"/>
              </a:rPr>
              <a:t>(alpha=0.7, y0=</a:t>
            </a:r>
            <a:r>
              <a:rPr lang="en-US" sz="1200" kern="1200" dirty="0" err="1">
                <a:solidFill>
                  <a:schemeClr val="tx1"/>
                </a:solidFill>
                <a:effectLst/>
                <a:latin typeface="Arial" charset="0"/>
                <a:ea typeface="Arial" charset="0"/>
                <a:cs typeface="Arial" charset="0"/>
              </a:rPr>
              <a:t>initial_measurements.gyro_x</a:t>
            </a:r>
            <a:r>
              <a:rPr lang="en-US" sz="1200" kern="1200" dirty="0">
                <a:solidFill>
                  <a:schemeClr val="tx1"/>
                </a:solidFill>
                <a:effectLst/>
                <a:latin typeface="Arial" charset="0"/>
                <a:ea typeface="Arial" charset="0"/>
                <a:cs typeface="Arial" charset="0"/>
              </a:rPr>
              <a:t>)</a:t>
            </a:r>
          </a:p>
          <a:p>
            <a:r>
              <a:rPr lang="en-US" sz="1200" kern="1200" dirty="0" err="1">
                <a:solidFill>
                  <a:schemeClr val="tx1"/>
                </a:solidFill>
                <a:effectLst/>
                <a:latin typeface="Arial" charset="0"/>
                <a:ea typeface="Arial" charset="0"/>
                <a:cs typeface="Arial" charset="0"/>
              </a:rPr>
              <a:t>self.lpf_abs</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AlphaFilter</a:t>
            </a:r>
            <a:r>
              <a:rPr lang="en-US" sz="1200" kern="1200" dirty="0">
                <a:solidFill>
                  <a:schemeClr val="tx1"/>
                </a:solidFill>
                <a:effectLst/>
                <a:latin typeface="Arial" charset="0"/>
                <a:ea typeface="Arial" charset="0"/>
                <a:cs typeface="Arial" charset="0"/>
              </a:rPr>
              <a:t>(alpha=0.9, y0=</a:t>
            </a:r>
            <a:r>
              <a:rPr lang="en-US" sz="1200" kern="1200" dirty="0" err="1">
                <a:solidFill>
                  <a:schemeClr val="tx1"/>
                </a:solidFill>
                <a:effectLst/>
                <a:latin typeface="Arial" charset="0"/>
                <a:ea typeface="Arial" charset="0"/>
                <a:cs typeface="Arial" charset="0"/>
              </a:rPr>
              <a:t>initial_measurements.abs_pressure</a:t>
            </a:r>
            <a:r>
              <a:rPr lang="en-US" sz="1200" kern="1200" dirty="0">
                <a:solidFill>
                  <a:schemeClr val="tx1"/>
                </a:solidFill>
                <a:effectLst/>
                <a:latin typeface="Arial" charset="0"/>
                <a:ea typeface="Arial" charset="0"/>
                <a:cs typeface="Arial" charset="0"/>
              </a:rPr>
              <a:t>)</a:t>
            </a:r>
          </a:p>
          <a:p>
            <a:r>
              <a:rPr lang="en-US" sz="1200" kern="1200" dirty="0" err="1">
                <a:solidFill>
                  <a:schemeClr val="tx1"/>
                </a:solidFill>
                <a:effectLst/>
                <a:latin typeface="Arial" charset="0"/>
                <a:ea typeface="Arial" charset="0"/>
                <a:cs typeface="Arial" charset="0"/>
              </a:rPr>
              <a:t>self.lpf_diff</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AlphaFilter</a:t>
            </a:r>
            <a:r>
              <a:rPr lang="en-US" sz="1200" kern="1200" dirty="0">
                <a:solidFill>
                  <a:schemeClr val="tx1"/>
                </a:solidFill>
                <a:effectLst/>
                <a:latin typeface="Arial" charset="0"/>
                <a:ea typeface="Arial" charset="0"/>
                <a:cs typeface="Arial" charset="0"/>
              </a:rPr>
              <a:t>(alpha=0.7, y0=</a:t>
            </a:r>
            <a:r>
              <a:rPr lang="en-US" sz="1200" kern="1200" dirty="0" err="1">
                <a:solidFill>
                  <a:schemeClr val="tx1"/>
                </a:solidFill>
                <a:effectLst/>
                <a:latin typeface="Arial" charset="0"/>
                <a:ea typeface="Arial" charset="0"/>
                <a:cs typeface="Arial" charset="0"/>
              </a:rPr>
              <a:t>initial_measurements.diff_pressure</a:t>
            </a:r>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update</a:t>
            </a:r>
          </a:p>
          <a:p>
            <a:r>
              <a:rPr lang="en-US" sz="1200" kern="1200" dirty="0">
                <a:solidFill>
                  <a:schemeClr val="tx1"/>
                </a:solidFill>
                <a:effectLst/>
                <a:latin typeface="Arial" charset="0"/>
                <a:ea typeface="Arial" charset="0"/>
                <a:cs typeface="Arial" charset="0"/>
              </a:rPr>
              <a:t># estimates for p, q, r are low pass filter of gyro minus bias estimate</a:t>
            </a:r>
          </a:p>
          <a:p>
            <a:r>
              <a:rPr lang="en-US" sz="1200" kern="1200" dirty="0" err="1">
                <a:solidFill>
                  <a:schemeClr val="tx1"/>
                </a:solidFill>
                <a:effectLst/>
                <a:latin typeface="Arial" charset="0"/>
                <a:ea typeface="Arial" charset="0"/>
                <a:cs typeface="Arial" charset="0"/>
              </a:rPr>
              <a:t>self.estimated_state.p</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self.lpf_gyro_x.update</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measurement.gyro_x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self.estimated_state.bx</a:t>
            </a:r>
            <a:endParaRPr lang="en-US" sz="1200" kern="1200" dirty="0">
              <a:solidFill>
                <a:schemeClr val="tx1"/>
              </a:solidFill>
              <a:effectLst/>
              <a:latin typeface="Arial" charset="0"/>
              <a:ea typeface="Arial" charset="0"/>
              <a:cs typeface="Arial" charset="0"/>
            </a:endParaRPr>
          </a:p>
          <a:p>
            <a:r>
              <a:rPr lang="en-US" sz="1200" kern="1200" dirty="0" err="1">
                <a:solidFill>
                  <a:schemeClr val="tx1"/>
                </a:solidFill>
                <a:effectLst/>
                <a:latin typeface="Arial" charset="0"/>
                <a:ea typeface="Arial" charset="0"/>
                <a:cs typeface="Arial" charset="0"/>
              </a:rPr>
              <a:t>abs_pressure</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self.lpf_abs.update</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measurement.abs_pressure</a:t>
            </a:r>
            <a:r>
              <a:rPr lang="en-US" sz="1200" kern="1200" dirty="0">
                <a:solidFill>
                  <a:schemeClr val="tx1"/>
                </a:solidFill>
                <a:effectLst/>
                <a:latin typeface="Arial" charset="0"/>
                <a:ea typeface="Arial" charset="0"/>
                <a:cs typeface="Arial" charset="0"/>
              </a:rPr>
              <a:t>)</a:t>
            </a:r>
          </a:p>
          <a:p>
            <a:r>
              <a:rPr lang="en-US" sz="1200" kern="1200" dirty="0" err="1">
                <a:solidFill>
                  <a:schemeClr val="tx1"/>
                </a:solidFill>
                <a:effectLst/>
                <a:latin typeface="Arial" charset="0"/>
                <a:ea typeface="Arial" charset="0"/>
                <a:cs typeface="Arial" charset="0"/>
              </a:rPr>
              <a:t>diff_pressure</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self.lpf_diff.update</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measurement.diff_pressure</a:t>
            </a:r>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lstlisting</a:t>
            </a:r>
            <a:r>
              <a:rPr lang="en-US" sz="1200" kern="1200" dirty="0">
                <a:solidFill>
                  <a:schemeClr val="tx1"/>
                </a:solidFill>
                <a:effectLst/>
                <a:latin typeface="Arial" charset="0"/>
                <a:ea typeface="Arial" charset="0"/>
                <a:cs typeface="Arial" charset="0"/>
              </a:rPr>
              <a:t>}</a:t>
            </a:r>
          </a:p>
        </p:txBody>
      </p:sp>
      <p:sp>
        <p:nvSpPr>
          <p:cNvPr id="4" name="Slide Number Placeholder 3"/>
          <p:cNvSpPr>
            <a:spLocks noGrp="1"/>
          </p:cNvSpPr>
          <p:nvPr>
            <p:ph type="sldNum" sz="quarter" idx="5"/>
          </p:nvPr>
        </p:nvSpPr>
        <p:spPr/>
        <p:txBody>
          <a:bodyPr/>
          <a:lstStyle/>
          <a:p>
            <a:fld id="{88A220D4-8918-2B41-8381-D87E20881A2A}" type="slidenum">
              <a:rPr lang="en-US" smtClean="0"/>
              <a:pPr/>
              <a:t>11</a:t>
            </a:fld>
            <a:endParaRPr lang="en-US"/>
          </a:p>
        </p:txBody>
      </p:sp>
    </p:spTree>
    <p:extLst>
      <p:ext uri="{BB962C8B-B14F-4D97-AF65-F5344CB8AC3E}">
        <p14:creationId xmlns:p14="http://schemas.microsoft.com/office/powerpoint/2010/main" val="26377043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hu-HU" sz="1200" kern="1200" dirty="0">
                <a:solidFill>
                  <a:schemeClr val="tx1"/>
                </a:solidFill>
                <a:latin typeface="Arial" charset="0"/>
                <a:ea typeface="Arial" charset="0"/>
                <a:cs typeface="Arial" charset="0"/>
              </a:rPr>
              <a:t>\hat{p} &amp;= \mathit{LPF}(y_{\text{gyro,x}}) \\</a:t>
            </a:r>
          </a:p>
          <a:p>
            <a:r>
              <a:rPr lang="hu-HU" sz="1200" kern="1200" dirty="0">
                <a:solidFill>
                  <a:schemeClr val="tx1"/>
                </a:solidFill>
                <a:latin typeface="Arial" charset="0"/>
                <a:ea typeface="Arial" charset="0"/>
                <a:cs typeface="Arial" charset="0"/>
              </a:rPr>
              <a:t>\hat{q} &amp;= \mathit{LPF}(y_{\text{gyro,y}}) \\</a:t>
            </a:r>
          </a:p>
          <a:p>
            <a:r>
              <a:rPr lang="hu-HU" sz="1200" kern="1200" dirty="0">
                <a:solidFill>
                  <a:schemeClr val="tx1"/>
                </a:solidFill>
                <a:latin typeface="Arial" charset="0"/>
                <a:ea typeface="Arial" charset="0"/>
                <a:cs typeface="Arial" charset="0"/>
              </a:rPr>
              <a:t>\hat{r} &amp;= \mathit{LPF}(y_{\text{gyro,z}}) \\</a:t>
            </a:r>
          </a:p>
          <a:p>
            <a:r>
              <a:rPr lang="en-US" sz="1200" kern="1200" dirty="0">
                <a:solidFill>
                  <a:schemeClr val="tx1"/>
                </a:solidFill>
                <a:latin typeface="Arial" charset="0"/>
                <a:ea typeface="Arial" charset="0"/>
                <a:cs typeface="Arial" charset="0"/>
              </a:rPr>
              <a:t>\hat{h} &amp;=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mathit</a:t>
            </a:r>
            <a:r>
              <a:rPr lang="en-US" sz="1200" kern="1200" dirty="0">
                <a:solidFill>
                  <a:schemeClr val="tx1"/>
                </a:solidFill>
                <a:latin typeface="Arial" charset="0"/>
                <a:ea typeface="Arial" charset="0"/>
                <a:cs typeface="Arial" charset="0"/>
              </a:rPr>
              <a:t>{LPF}(y_{\text{static </a:t>
            </a:r>
            <a:r>
              <a:rPr lang="en-US" sz="1200" kern="1200" dirty="0" err="1">
                <a:solidFill>
                  <a:schemeClr val="tx1"/>
                </a:solidFill>
                <a:latin typeface="Arial" charset="0"/>
                <a:ea typeface="Arial" charset="0"/>
                <a:cs typeface="Arial" charset="0"/>
              </a:rPr>
              <a:t>pres</a:t>
            </a:r>
            <a:r>
              <a:rPr lang="en-US" sz="1200" kern="1200" dirty="0">
                <a:solidFill>
                  <a:schemeClr val="tx1"/>
                </a:solidFill>
                <a:latin typeface="Arial" charset="0"/>
                <a:ea typeface="Arial" charset="0"/>
                <a:cs typeface="Arial" charset="0"/>
              </a:rPr>
              <a:t>}})}{\rho g} \\</a:t>
            </a:r>
          </a:p>
          <a:p>
            <a:r>
              <a:rPr lang="en-US" sz="1200" kern="1200" dirty="0">
                <a:solidFill>
                  <a:schemeClr val="tx1"/>
                </a:solidFill>
                <a:latin typeface="Arial" charset="0"/>
                <a:ea typeface="Arial" charset="0"/>
                <a:cs typeface="Arial" charset="0"/>
              </a:rPr>
              <a:t>\hat{V}_a &amp;= \sqrt{\frac{2}{\rho}\</a:t>
            </a:r>
            <a:r>
              <a:rPr lang="en-US" sz="1200" kern="1200" dirty="0" err="1">
                <a:solidFill>
                  <a:schemeClr val="tx1"/>
                </a:solidFill>
                <a:latin typeface="Arial" charset="0"/>
                <a:ea typeface="Arial" charset="0"/>
                <a:cs typeface="Arial" charset="0"/>
              </a:rPr>
              <a:t>mathit</a:t>
            </a:r>
            <a:r>
              <a:rPr lang="en-US" sz="1200" kern="1200" dirty="0">
                <a:solidFill>
                  <a:schemeClr val="tx1"/>
                </a:solidFill>
                <a:latin typeface="Arial" charset="0"/>
                <a:ea typeface="Arial" charset="0"/>
                <a:cs typeface="Arial" charset="0"/>
              </a:rPr>
              <a:t>{LPF}(y_{\text{diff </a:t>
            </a:r>
            <a:r>
              <a:rPr lang="en-US" sz="1200" kern="1200" dirty="0" err="1">
                <a:solidFill>
                  <a:schemeClr val="tx1"/>
                </a:solidFill>
                <a:latin typeface="Arial" charset="0"/>
                <a:ea typeface="Arial" charset="0"/>
                <a:cs typeface="Arial" charset="0"/>
              </a:rPr>
              <a:t>pres</a:t>
            </a:r>
            <a:r>
              <a:rPr lang="en-US" sz="1200" kern="1200" dirty="0">
                <a:solidFill>
                  <a:schemeClr val="tx1"/>
                </a:solidFill>
                <a:latin typeface="Arial" charset="0"/>
                <a:ea typeface="Arial" charset="0"/>
                <a:cs typeface="Arial" charset="0"/>
              </a:rPr>
              <a:t>}})}</a:t>
            </a:r>
          </a:p>
          <a:p>
            <a:endParaRPr lang="en-US" sz="1200" kern="1200" dirty="0">
              <a:solidFill>
                <a:schemeClr val="tx1"/>
              </a:solidFill>
              <a:latin typeface="Arial" charset="0"/>
              <a:cs typeface="Arial" charset="0"/>
            </a:endParaRPr>
          </a:p>
          <a:p>
            <a:r>
              <a:rPr lang="en-US" sz="1200" kern="1200" dirty="0">
                <a:solidFill>
                  <a:schemeClr val="tx1"/>
                </a:solidFill>
                <a:effectLst/>
                <a:latin typeface="Arial" charset="0"/>
                <a:ea typeface="Arial" charset="0"/>
                <a:cs typeface="Arial" charset="0"/>
              </a:rPr>
              <a:t>y_{\text{</a:t>
            </a:r>
            <a:r>
              <a:rPr lang="en-US" sz="1200" kern="1200" dirty="0" err="1">
                <a:solidFill>
                  <a:schemeClr val="tx1"/>
                </a:solidFill>
                <a:effectLst/>
                <a:latin typeface="Arial" charset="0"/>
                <a:ea typeface="Arial" charset="0"/>
                <a:cs typeface="Arial" charset="0"/>
              </a:rPr>
              <a:t>gyro,x</a:t>
            </a:r>
            <a:r>
              <a:rPr lang="en-US" sz="1200" kern="1200" dirty="0">
                <a:solidFill>
                  <a:schemeClr val="tx1"/>
                </a:solidFill>
                <a:effectLst/>
                <a:latin typeface="Arial" charset="0"/>
                <a:ea typeface="Arial" charset="0"/>
                <a:cs typeface="Arial" charset="0"/>
              </a:rPr>
              <a:t>}} &amp;= p + \</a:t>
            </a:r>
            <a:r>
              <a:rPr lang="en-US" sz="1200" kern="1200" dirty="0" err="1">
                <a:solidFill>
                  <a:schemeClr val="tx1"/>
                </a:solidFill>
                <a:effectLst/>
                <a:latin typeface="Arial" charset="0"/>
                <a:ea typeface="Arial" charset="0"/>
                <a:cs typeface="Arial" charset="0"/>
              </a:rPr>
              <a:t>beta_p</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eta_p</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y_{\text{</a:t>
            </a:r>
            <a:r>
              <a:rPr lang="en-US" sz="1200" kern="1200" dirty="0" err="1">
                <a:solidFill>
                  <a:schemeClr val="tx1"/>
                </a:solidFill>
                <a:effectLst/>
                <a:latin typeface="Arial" charset="0"/>
                <a:ea typeface="Arial" charset="0"/>
                <a:cs typeface="Arial" charset="0"/>
              </a:rPr>
              <a:t>gyro,y</a:t>
            </a:r>
            <a:r>
              <a:rPr lang="en-US" sz="1200" kern="1200" dirty="0">
                <a:solidFill>
                  <a:schemeClr val="tx1"/>
                </a:solidFill>
                <a:effectLst/>
                <a:latin typeface="Arial" charset="0"/>
                <a:ea typeface="Arial" charset="0"/>
                <a:cs typeface="Arial" charset="0"/>
              </a:rPr>
              <a:t>}} &amp;= q + \</a:t>
            </a:r>
            <a:r>
              <a:rPr lang="en-US" sz="1200" kern="1200" dirty="0" err="1">
                <a:solidFill>
                  <a:schemeClr val="tx1"/>
                </a:solidFill>
                <a:effectLst/>
                <a:latin typeface="Arial" charset="0"/>
                <a:ea typeface="Arial" charset="0"/>
                <a:cs typeface="Arial" charset="0"/>
              </a:rPr>
              <a:t>beta_q</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eta_q</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y_{\text{</a:t>
            </a:r>
            <a:r>
              <a:rPr lang="en-US" sz="1200" kern="1200" dirty="0" err="1">
                <a:solidFill>
                  <a:schemeClr val="tx1"/>
                </a:solidFill>
                <a:effectLst/>
                <a:latin typeface="Arial" charset="0"/>
                <a:ea typeface="Arial" charset="0"/>
                <a:cs typeface="Arial" charset="0"/>
              </a:rPr>
              <a:t>gyro,z</a:t>
            </a:r>
            <a:r>
              <a:rPr lang="en-US" sz="1200" kern="1200" dirty="0">
                <a:solidFill>
                  <a:schemeClr val="tx1"/>
                </a:solidFill>
                <a:effectLst/>
                <a:latin typeface="Arial" charset="0"/>
                <a:ea typeface="Arial" charset="0"/>
                <a:cs typeface="Arial" charset="0"/>
              </a:rPr>
              <a:t>}} &amp;= r + \</a:t>
            </a:r>
            <a:r>
              <a:rPr lang="en-US" sz="1200" kern="1200" dirty="0" err="1">
                <a:solidFill>
                  <a:schemeClr val="tx1"/>
                </a:solidFill>
                <a:effectLst/>
                <a:latin typeface="Arial" charset="0"/>
                <a:ea typeface="Arial" charset="0"/>
                <a:cs typeface="Arial" charset="0"/>
              </a:rPr>
              <a:t>beta_r</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eta_r</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y_{\text{abs </a:t>
            </a:r>
            <a:r>
              <a:rPr lang="en-US" sz="1200" kern="1200" dirty="0" err="1">
                <a:solidFill>
                  <a:schemeClr val="tx1"/>
                </a:solidFill>
                <a:effectLst/>
                <a:latin typeface="Arial" charset="0"/>
                <a:ea typeface="Arial" charset="0"/>
                <a:cs typeface="Arial" charset="0"/>
              </a:rPr>
              <a:t>pres</a:t>
            </a:r>
            <a:r>
              <a:rPr lang="en-US" sz="1200" kern="1200" dirty="0">
                <a:solidFill>
                  <a:schemeClr val="tx1"/>
                </a:solidFill>
                <a:effectLst/>
                <a:latin typeface="Arial" charset="0"/>
                <a:ea typeface="Arial" charset="0"/>
                <a:cs typeface="Arial" charset="0"/>
              </a:rPr>
              <a:t>}} &amp;= \rho g h + \beta_{\text{abs}} + \eta_{\text{abs}} \\</a:t>
            </a:r>
          </a:p>
          <a:p>
            <a:r>
              <a:rPr lang="en-US" sz="1200" kern="1200" dirty="0">
                <a:solidFill>
                  <a:schemeClr val="tx1"/>
                </a:solidFill>
                <a:effectLst/>
                <a:latin typeface="Arial" charset="0"/>
                <a:ea typeface="Arial" charset="0"/>
                <a:cs typeface="Arial" charset="0"/>
              </a:rPr>
              <a:t>y_{\text{diff </a:t>
            </a:r>
            <a:r>
              <a:rPr lang="en-US" sz="1200" kern="1200" dirty="0" err="1">
                <a:solidFill>
                  <a:schemeClr val="tx1"/>
                </a:solidFill>
                <a:effectLst/>
                <a:latin typeface="Arial" charset="0"/>
                <a:ea typeface="Arial" charset="0"/>
                <a:cs typeface="Arial" charset="0"/>
              </a:rPr>
              <a:t>pres</a:t>
            </a:r>
            <a:r>
              <a:rPr lang="en-US" sz="1200" kern="1200" dirty="0">
                <a:solidFill>
                  <a:schemeClr val="tx1"/>
                </a:solidFill>
                <a:effectLst/>
                <a:latin typeface="Arial" charset="0"/>
                <a:ea typeface="Arial" charset="0"/>
                <a:cs typeface="Arial" charset="0"/>
              </a:rPr>
              <a:t>}} &amp;= \frac{1}{2}\rho V_a^2 + \beta_{\text{diff}} + \eta_{\text{diff}}</a:t>
            </a:r>
          </a:p>
          <a:p>
            <a:endParaRPr lang="en-US" dirty="0"/>
          </a:p>
        </p:txBody>
      </p:sp>
      <p:sp>
        <p:nvSpPr>
          <p:cNvPr id="4" name="Slide Number Placeholder 3"/>
          <p:cNvSpPr>
            <a:spLocks noGrp="1"/>
          </p:cNvSpPr>
          <p:nvPr>
            <p:ph type="sldNum" sz="quarter" idx="10"/>
          </p:nvPr>
        </p:nvSpPr>
        <p:spPr/>
        <p:txBody>
          <a:bodyPr/>
          <a:lstStyle/>
          <a:p>
            <a:fld id="{88A220D4-8918-2B41-8381-D87E20881A2A}" type="slidenum">
              <a:rPr lang="en-US" smtClean="0"/>
              <a:pPr/>
              <a:t>12</a:t>
            </a:fld>
            <a:endParaRPr lang="en-US"/>
          </a:p>
        </p:txBody>
      </p:sp>
    </p:spTree>
    <p:extLst>
      <p:ext uri="{BB962C8B-B14F-4D97-AF65-F5344CB8AC3E}">
        <p14:creationId xmlns:p14="http://schemas.microsoft.com/office/powerpoint/2010/main" val="5963576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solidFill>
                  <a:srgbClr val="000000"/>
                </a:solidFill>
                <a:effectLst/>
                <a:latin typeface="Monaco" pitchFamily="2" charset="77"/>
              </a:rPr>
              <a:t>Model Inversion - $p$, $q$, $r$ (no bias)</a:t>
            </a:r>
          </a:p>
          <a:p>
            <a:endParaRPr lang="en-US" dirty="0"/>
          </a:p>
        </p:txBody>
      </p:sp>
      <p:sp>
        <p:nvSpPr>
          <p:cNvPr id="4" name="Slide Number Placeholder 3"/>
          <p:cNvSpPr>
            <a:spLocks noGrp="1"/>
          </p:cNvSpPr>
          <p:nvPr>
            <p:ph type="sldNum" sz="quarter" idx="5"/>
          </p:nvPr>
        </p:nvSpPr>
        <p:spPr/>
        <p:txBody>
          <a:bodyPr/>
          <a:lstStyle/>
          <a:p>
            <a:fld id="{88A220D4-8918-2B41-8381-D87E20881A2A}" type="slidenum">
              <a:rPr lang="en-US" smtClean="0"/>
              <a:pPr/>
              <a:t>13</a:t>
            </a:fld>
            <a:endParaRPr lang="en-US"/>
          </a:p>
        </p:txBody>
      </p:sp>
    </p:spTree>
    <p:extLst>
      <p:ext uri="{BB962C8B-B14F-4D97-AF65-F5344CB8AC3E}">
        <p14:creationId xmlns:p14="http://schemas.microsoft.com/office/powerpoint/2010/main" val="40385088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Assuming steady, level flight (no acceleration), we can also invert accelerometer measurements to determine pitch and roll.  Accelerometer outputs are </a:t>
            </a:r>
          </a:p>
          <a:p>
            <a:r>
              <a:rPr lang="en-US" sz="1200" kern="1200" dirty="0">
                <a:solidFill>
                  <a:schemeClr val="tx1"/>
                </a:solidFill>
                <a:latin typeface="Arial" charset="0"/>
                <a:ea typeface="Arial" charset="0"/>
                <a:cs typeface="Arial" charset="0"/>
              </a:rPr>
              <a:t>\begin{align*}</a:t>
            </a:r>
          </a:p>
          <a:p>
            <a:r>
              <a:rPr lang="en-US" sz="1200" kern="1200" dirty="0">
                <a:solidFill>
                  <a:schemeClr val="tx1"/>
                </a:solidFill>
                <a:latin typeface="Arial" charset="0"/>
                <a:ea typeface="Arial" charset="0"/>
                <a:cs typeface="Arial" charset="0"/>
              </a:rPr>
              <a:t>y_{\text{</a:t>
            </a:r>
            <a:r>
              <a:rPr lang="en-US" sz="1200" kern="1200" dirty="0" err="1">
                <a:solidFill>
                  <a:schemeClr val="tx1"/>
                </a:solidFill>
                <a:latin typeface="Arial" charset="0"/>
                <a:ea typeface="Arial" charset="0"/>
                <a:cs typeface="Arial" charset="0"/>
              </a:rPr>
              <a:t>accel,x</a:t>
            </a:r>
            <a:r>
              <a:rPr lang="en-US" sz="1200" kern="1200" dirty="0">
                <a:solidFill>
                  <a:schemeClr val="tx1"/>
                </a:solidFill>
                <a:latin typeface="Arial" charset="0"/>
                <a:ea typeface="Arial" charset="0"/>
                <a:cs typeface="Arial" charset="0"/>
              </a:rPr>
              <a:t>}} &amp;= \dot{u} + </a:t>
            </a:r>
            <a:r>
              <a:rPr lang="en-US" sz="1200" kern="1200" dirty="0" err="1">
                <a:solidFill>
                  <a:schemeClr val="tx1"/>
                </a:solidFill>
                <a:latin typeface="Arial" charset="0"/>
                <a:ea typeface="Arial" charset="0"/>
                <a:cs typeface="Arial" charset="0"/>
              </a:rPr>
              <a:t>qw</a:t>
            </a:r>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rv</a:t>
            </a:r>
            <a:r>
              <a:rPr lang="en-US" sz="1200" kern="1200" dirty="0">
                <a:solidFill>
                  <a:schemeClr val="tx1"/>
                </a:solidFill>
                <a:latin typeface="Arial" charset="0"/>
                <a:ea typeface="Arial" charset="0"/>
                <a:cs typeface="Arial" charset="0"/>
              </a:rPr>
              <a:t> + g\sin\theta +</a:t>
            </a:r>
          </a:p>
          <a:p>
            <a:r>
              <a:rPr lang="en-US" sz="1200" kern="1200" dirty="0">
                <a:solidFill>
                  <a:schemeClr val="tx1"/>
                </a:solidFill>
                <a:latin typeface="Arial" charset="0"/>
                <a:ea typeface="Arial" charset="0"/>
                <a:cs typeface="Arial" charset="0"/>
              </a:rPr>
              <a:t>\eta_{\text{</a:t>
            </a:r>
            <a:r>
              <a:rPr lang="en-US" sz="1200" kern="1200" dirty="0" err="1">
                <a:solidFill>
                  <a:schemeClr val="tx1"/>
                </a:solidFill>
                <a:latin typeface="Arial" charset="0"/>
                <a:ea typeface="Arial" charset="0"/>
                <a:cs typeface="Arial" charset="0"/>
              </a:rPr>
              <a:t>accel,x</a:t>
            </a:r>
            <a:r>
              <a:rPr lang="en-US" sz="1200" kern="1200" dirty="0">
                <a:solidFill>
                  <a:schemeClr val="tx1"/>
                </a:solidFill>
                <a:latin typeface="Arial" charset="0"/>
                <a:ea typeface="Arial" charset="0"/>
                <a:cs typeface="Arial" charset="0"/>
              </a:rPr>
              <a:t>}} \\</a:t>
            </a:r>
          </a:p>
          <a:p>
            <a:r>
              <a:rPr lang="ro-RO" sz="1200" kern="1200" dirty="0">
                <a:solidFill>
                  <a:schemeClr val="tx1"/>
                </a:solidFill>
                <a:latin typeface="Arial" charset="0"/>
                <a:ea typeface="Arial" charset="0"/>
                <a:cs typeface="Arial" charset="0"/>
              </a:rPr>
              <a:t>y_{\text{accel,y}} &amp;= \dot{v} + ru - pw</a:t>
            </a:r>
          </a:p>
          <a:p>
            <a:r>
              <a:rPr lang="ro-RO" sz="1200" kern="1200" dirty="0">
                <a:solidFill>
                  <a:schemeClr val="tx1"/>
                </a:solidFill>
                <a:latin typeface="Arial" charset="0"/>
                <a:ea typeface="Arial" charset="0"/>
                <a:cs typeface="Arial" charset="0"/>
              </a:rPr>
              <a:t>-g\cos\theta\sin\phi +</a:t>
            </a:r>
          </a:p>
          <a:p>
            <a:r>
              <a:rPr lang="ro-RO" sz="1200" kern="1200" dirty="0">
                <a:solidFill>
                  <a:schemeClr val="tx1"/>
                </a:solidFill>
                <a:latin typeface="Arial" charset="0"/>
                <a:ea typeface="Arial" charset="0"/>
                <a:cs typeface="Arial" charset="0"/>
              </a:rPr>
              <a:t>\eta_{\text{accel,y}} \\</a:t>
            </a:r>
          </a:p>
          <a:p>
            <a:r>
              <a:rPr lang="nl-NL" sz="1200" kern="1200" dirty="0">
                <a:solidFill>
                  <a:schemeClr val="tx1"/>
                </a:solidFill>
                <a:latin typeface="Arial" charset="0"/>
                <a:ea typeface="Arial" charset="0"/>
                <a:cs typeface="Arial" charset="0"/>
              </a:rPr>
              <a:t>y_{\</a:t>
            </a:r>
            <a:r>
              <a:rPr lang="nl-NL" sz="1200" kern="1200" dirty="0" err="1">
                <a:solidFill>
                  <a:schemeClr val="tx1"/>
                </a:solidFill>
                <a:latin typeface="Arial" charset="0"/>
                <a:ea typeface="Arial" charset="0"/>
                <a:cs typeface="Arial" charset="0"/>
              </a:rPr>
              <a:t>text</a:t>
            </a:r>
            <a:r>
              <a:rPr lang="nl-NL" sz="1200" kern="1200" dirty="0">
                <a:solidFill>
                  <a:schemeClr val="tx1"/>
                </a:solidFill>
                <a:latin typeface="Arial" charset="0"/>
                <a:ea typeface="Arial" charset="0"/>
                <a:cs typeface="Arial" charset="0"/>
              </a:rPr>
              <a:t>{</a:t>
            </a:r>
            <a:r>
              <a:rPr lang="nl-NL" sz="1200" kern="1200" dirty="0" err="1">
                <a:solidFill>
                  <a:schemeClr val="tx1"/>
                </a:solidFill>
                <a:latin typeface="Arial" charset="0"/>
                <a:ea typeface="Arial" charset="0"/>
                <a:cs typeface="Arial" charset="0"/>
              </a:rPr>
              <a:t>accel,z</a:t>
            </a:r>
            <a:r>
              <a:rPr lang="nl-NL" sz="1200" kern="1200" dirty="0">
                <a:solidFill>
                  <a:schemeClr val="tx1"/>
                </a:solidFill>
                <a:latin typeface="Arial" charset="0"/>
                <a:ea typeface="Arial" charset="0"/>
                <a:cs typeface="Arial" charset="0"/>
              </a:rPr>
              <a:t>}} &amp;= \dot{w} + pv - </a:t>
            </a:r>
            <a:r>
              <a:rPr lang="nl-NL" sz="1200" kern="1200" dirty="0" err="1">
                <a:solidFill>
                  <a:schemeClr val="tx1"/>
                </a:solidFill>
                <a:latin typeface="Arial" charset="0"/>
                <a:ea typeface="Arial" charset="0"/>
                <a:cs typeface="Arial" charset="0"/>
              </a:rPr>
              <a:t>qu</a:t>
            </a:r>
            <a:r>
              <a:rPr lang="nl-NL" sz="1200" kern="1200" dirty="0">
                <a:solidFill>
                  <a:schemeClr val="tx1"/>
                </a:solidFill>
                <a:latin typeface="Arial" charset="0"/>
                <a:ea typeface="Arial" charset="0"/>
                <a:cs typeface="Arial" charset="0"/>
              </a:rPr>
              <a:t> -</a:t>
            </a:r>
          </a:p>
          <a:p>
            <a:r>
              <a:rPr lang="nl-NL" sz="1200" kern="1200" dirty="0">
                <a:solidFill>
                  <a:schemeClr val="tx1"/>
                </a:solidFill>
                <a:latin typeface="Arial" charset="0"/>
                <a:ea typeface="Arial" charset="0"/>
                <a:cs typeface="Arial" charset="0"/>
              </a:rPr>
              <a:t>g\</a:t>
            </a:r>
            <a:r>
              <a:rPr lang="nl-NL" sz="1200" kern="1200" dirty="0" err="1">
                <a:solidFill>
                  <a:schemeClr val="tx1"/>
                </a:solidFill>
                <a:latin typeface="Arial" charset="0"/>
                <a:ea typeface="Arial" charset="0"/>
                <a:cs typeface="Arial" charset="0"/>
              </a:rPr>
              <a:t>cos</a:t>
            </a:r>
            <a:r>
              <a:rPr lang="nl-NL" sz="1200" kern="1200" dirty="0">
                <a:solidFill>
                  <a:schemeClr val="tx1"/>
                </a:solidFill>
                <a:latin typeface="Arial" charset="0"/>
                <a:ea typeface="Arial" charset="0"/>
                <a:cs typeface="Arial" charset="0"/>
              </a:rPr>
              <a:t>\</a:t>
            </a:r>
            <a:r>
              <a:rPr lang="nl-NL" sz="1200" kern="1200" dirty="0" err="1">
                <a:solidFill>
                  <a:schemeClr val="tx1"/>
                </a:solidFill>
                <a:latin typeface="Arial" charset="0"/>
                <a:ea typeface="Arial" charset="0"/>
                <a:cs typeface="Arial" charset="0"/>
              </a:rPr>
              <a:t>theta</a:t>
            </a:r>
            <a:r>
              <a:rPr lang="nl-NL" sz="1200" kern="1200" dirty="0">
                <a:solidFill>
                  <a:schemeClr val="tx1"/>
                </a:solidFill>
                <a:latin typeface="Arial" charset="0"/>
                <a:ea typeface="Arial" charset="0"/>
                <a:cs typeface="Arial" charset="0"/>
              </a:rPr>
              <a:t>\</a:t>
            </a:r>
            <a:r>
              <a:rPr lang="nl-NL" sz="1200" kern="1200" dirty="0" err="1">
                <a:solidFill>
                  <a:schemeClr val="tx1"/>
                </a:solidFill>
                <a:latin typeface="Arial" charset="0"/>
                <a:ea typeface="Arial" charset="0"/>
                <a:cs typeface="Arial" charset="0"/>
              </a:rPr>
              <a:t>cos</a:t>
            </a:r>
            <a:r>
              <a:rPr lang="nl-NL" sz="1200" kern="1200" dirty="0">
                <a:solidFill>
                  <a:schemeClr val="tx1"/>
                </a:solidFill>
                <a:latin typeface="Arial" charset="0"/>
                <a:ea typeface="Arial" charset="0"/>
                <a:cs typeface="Arial" charset="0"/>
              </a:rPr>
              <a:t>\</a:t>
            </a:r>
            <a:r>
              <a:rPr lang="nl-NL" sz="1200" kern="1200" dirty="0" err="1">
                <a:solidFill>
                  <a:schemeClr val="tx1"/>
                </a:solidFill>
                <a:latin typeface="Arial" charset="0"/>
                <a:ea typeface="Arial" charset="0"/>
                <a:cs typeface="Arial" charset="0"/>
              </a:rPr>
              <a:t>phi</a:t>
            </a:r>
            <a:r>
              <a:rPr lang="nl-NL" sz="1200" kern="1200" dirty="0">
                <a:solidFill>
                  <a:schemeClr val="tx1"/>
                </a:solidFill>
                <a:latin typeface="Arial" charset="0"/>
                <a:ea typeface="Arial" charset="0"/>
                <a:cs typeface="Arial" charset="0"/>
              </a:rPr>
              <a:t> + \</a:t>
            </a:r>
            <a:r>
              <a:rPr lang="nl-NL" sz="1200" kern="1200" dirty="0" err="1">
                <a:solidFill>
                  <a:schemeClr val="tx1"/>
                </a:solidFill>
                <a:latin typeface="Arial" charset="0"/>
                <a:ea typeface="Arial" charset="0"/>
                <a:cs typeface="Arial" charset="0"/>
              </a:rPr>
              <a:t>eta</a:t>
            </a:r>
            <a:r>
              <a:rPr lang="nl-NL" sz="1200" kern="1200" dirty="0">
                <a:solidFill>
                  <a:schemeClr val="tx1"/>
                </a:solidFill>
                <a:latin typeface="Arial" charset="0"/>
                <a:ea typeface="Arial" charset="0"/>
                <a:cs typeface="Arial" charset="0"/>
              </a:rPr>
              <a:t>_{\</a:t>
            </a:r>
            <a:r>
              <a:rPr lang="nl-NL" sz="1200" kern="1200" dirty="0" err="1">
                <a:solidFill>
                  <a:schemeClr val="tx1"/>
                </a:solidFill>
                <a:latin typeface="Arial" charset="0"/>
                <a:ea typeface="Arial" charset="0"/>
                <a:cs typeface="Arial" charset="0"/>
              </a:rPr>
              <a:t>text</a:t>
            </a:r>
            <a:r>
              <a:rPr lang="nl-NL" sz="1200" kern="1200" dirty="0">
                <a:solidFill>
                  <a:schemeClr val="tx1"/>
                </a:solidFill>
                <a:latin typeface="Arial" charset="0"/>
                <a:ea typeface="Arial" charset="0"/>
                <a:cs typeface="Arial" charset="0"/>
              </a:rPr>
              <a:t>{</a:t>
            </a:r>
            <a:r>
              <a:rPr lang="nl-NL" sz="1200" kern="1200" dirty="0" err="1">
                <a:solidFill>
                  <a:schemeClr val="tx1"/>
                </a:solidFill>
                <a:latin typeface="Arial" charset="0"/>
                <a:ea typeface="Arial" charset="0"/>
                <a:cs typeface="Arial" charset="0"/>
              </a:rPr>
              <a:t>accel,z</a:t>
            </a:r>
            <a:r>
              <a:rPr lang="nl-NL" sz="1200" kern="1200" dirty="0">
                <a:solidFill>
                  <a:schemeClr val="tx1"/>
                </a:solidFill>
                <a:latin typeface="Arial" charset="0"/>
                <a:ea typeface="Arial" charset="0"/>
                <a:cs typeface="Arial" charset="0"/>
              </a:rPr>
              <a:t>}}</a:t>
            </a:r>
          </a:p>
          <a:p>
            <a:r>
              <a:rPr lang="nl-NL" sz="1200" kern="1200" dirty="0">
                <a:solidFill>
                  <a:schemeClr val="tx1"/>
                </a:solidFill>
                <a:latin typeface="Arial" charset="0"/>
                <a:ea typeface="Arial" charset="0"/>
                <a:cs typeface="Arial" charset="0"/>
              </a:rPr>
              <a:t>\end{</a:t>
            </a:r>
            <a:r>
              <a:rPr lang="nl-NL" sz="1200" kern="1200" dirty="0" err="1">
                <a:solidFill>
                  <a:schemeClr val="tx1"/>
                </a:solidFill>
                <a:latin typeface="Arial" charset="0"/>
                <a:ea typeface="Arial" charset="0"/>
                <a:cs typeface="Arial" charset="0"/>
              </a:rPr>
              <a:t>align</a:t>
            </a:r>
            <a:r>
              <a:rPr lang="nl-NL" sz="1200" kern="1200" dirty="0">
                <a:solidFill>
                  <a:schemeClr val="tx1"/>
                </a:solidFill>
                <a:latin typeface="Arial" charset="0"/>
                <a:ea typeface="Arial" charset="0"/>
                <a:cs typeface="Arial" charset="0"/>
              </a:rPr>
              <a:t>*}</a:t>
            </a:r>
          </a:p>
          <a:p>
            <a:r>
              <a:rPr lang="nl-NL" sz="1200" kern="1200" dirty="0">
                <a:solidFill>
                  <a:schemeClr val="tx1"/>
                </a:solidFill>
                <a:latin typeface="Arial" charset="0"/>
                <a:ea typeface="Arial" charset="0"/>
                <a:cs typeface="Arial" charset="0"/>
              </a:rPr>
              <a:t>In </a:t>
            </a:r>
            <a:r>
              <a:rPr lang="nl-NL" sz="1200" kern="1200" dirty="0" err="1">
                <a:solidFill>
                  <a:schemeClr val="tx1"/>
                </a:solidFill>
                <a:latin typeface="Arial" charset="0"/>
                <a:ea typeface="Arial" charset="0"/>
                <a:cs typeface="Arial" charset="0"/>
              </a:rPr>
              <a:t>unaccelerated</a:t>
            </a:r>
            <a:r>
              <a:rPr lang="nl-NL" sz="1200" kern="1200" dirty="0">
                <a:solidFill>
                  <a:schemeClr val="tx1"/>
                </a:solidFill>
                <a:latin typeface="Arial" charset="0"/>
                <a:ea typeface="Arial" charset="0"/>
                <a:cs typeface="Arial" charset="0"/>
              </a:rPr>
              <a:t> flight, $\dot{u}=\dot{v}=\dot{w}=p=q=r=0$, </a:t>
            </a:r>
            <a:r>
              <a:rPr lang="nl-NL" sz="1200" kern="1200" dirty="0" err="1">
                <a:solidFill>
                  <a:schemeClr val="tx1"/>
                </a:solidFill>
                <a:latin typeface="Arial" charset="0"/>
                <a:ea typeface="Arial" charset="0"/>
                <a:cs typeface="Arial" charset="0"/>
              </a:rPr>
              <a:t>and</a:t>
            </a:r>
            <a:endParaRPr lang="nl-NL" sz="1200" kern="1200" dirty="0">
              <a:solidFill>
                <a:schemeClr val="tx1"/>
              </a:solidFill>
              <a:latin typeface="Arial" charset="0"/>
              <a:ea typeface="Arial" charset="0"/>
              <a:cs typeface="Arial" charset="0"/>
            </a:endParaRPr>
          </a:p>
          <a:p>
            <a:r>
              <a:rPr lang="nl-NL" sz="1200" kern="1200" dirty="0">
                <a:solidFill>
                  <a:schemeClr val="tx1"/>
                </a:solidFill>
                <a:latin typeface="Arial" charset="0"/>
                <a:ea typeface="Arial" charset="0"/>
                <a:cs typeface="Arial" charset="0"/>
              </a:rPr>
              <a:t>\begin{</a:t>
            </a:r>
            <a:r>
              <a:rPr lang="nl-NL" sz="1200" kern="1200" dirty="0" err="1">
                <a:solidFill>
                  <a:schemeClr val="tx1"/>
                </a:solidFill>
                <a:latin typeface="Arial" charset="0"/>
                <a:ea typeface="Arial" charset="0"/>
                <a:cs typeface="Arial" charset="0"/>
              </a:rPr>
              <a:t>align</a:t>
            </a:r>
            <a:r>
              <a:rPr lang="nl-NL" sz="1200" kern="1200" dirty="0">
                <a:solidFill>
                  <a:schemeClr val="tx1"/>
                </a:solidFill>
                <a:latin typeface="Arial" charset="0"/>
                <a:ea typeface="Arial" charset="0"/>
                <a:cs typeface="Arial" charset="0"/>
              </a:rPr>
              <a:t>*}</a:t>
            </a:r>
          </a:p>
          <a:p>
            <a:r>
              <a:rPr lang="nl-NL" sz="1200" kern="1200" dirty="0">
                <a:solidFill>
                  <a:schemeClr val="tx1"/>
                </a:solidFill>
                <a:latin typeface="Arial" charset="0"/>
                <a:ea typeface="Arial" charset="0"/>
                <a:cs typeface="Arial" charset="0"/>
              </a:rPr>
              <a:t>\</a:t>
            </a:r>
            <a:r>
              <a:rPr lang="nl-NL" sz="1200" kern="1200" dirty="0" err="1">
                <a:solidFill>
                  <a:schemeClr val="tx1"/>
                </a:solidFill>
                <a:latin typeface="Arial" charset="0"/>
                <a:ea typeface="Arial" charset="0"/>
                <a:cs typeface="Arial" charset="0"/>
              </a:rPr>
              <a:t>mathit</a:t>
            </a:r>
            <a:r>
              <a:rPr lang="nl-NL" sz="1200" kern="1200" dirty="0">
                <a:solidFill>
                  <a:schemeClr val="tx1"/>
                </a:solidFill>
                <a:latin typeface="Arial" charset="0"/>
                <a:ea typeface="Arial" charset="0"/>
                <a:cs typeface="Arial" charset="0"/>
              </a:rPr>
              <a:t>{LPF}(y_{\</a:t>
            </a:r>
            <a:r>
              <a:rPr lang="nl-NL" sz="1200" kern="1200" dirty="0" err="1">
                <a:solidFill>
                  <a:schemeClr val="tx1"/>
                </a:solidFill>
                <a:latin typeface="Arial" charset="0"/>
                <a:ea typeface="Arial" charset="0"/>
                <a:cs typeface="Arial" charset="0"/>
              </a:rPr>
              <a:t>text</a:t>
            </a:r>
            <a:r>
              <a:rPr lang="nl-NL" sz="1200" kern="1200" dirty="0">
                <a:solidFill>
                  <a:schemeClr val="tx1"/>
                </a:solidFill>
                <a:latin typeface="Arial" charset="0"/>
                <a:ea typeface="Arial" charset="0"/>
                <a:cs typeface="Arial" charset="0"/>
              </a:rPr>
              <a:t>{</a:t>
            </a:r>
            <a:r>
              <a:rPr lang="nl-NL" sz="1200" kern="1200" dirty="0" err="1">
                <a:solidFill>
                  <a:schemeClr val="tx1"/>
                </a:solidFill>
                <a:latin typeface="Arial" charset="0"/>
                <a:ea typeface="Arial" charset="0"/>
                <a:cs typeface="Arial" charset="0"/>
              </a:rPr>
              <a:t>accel,x</a:t>
            </a:r>
            <a:r>
              <a:rPr lang="nl-NL" sz="1200" kern="1200" dirty="0">
                <a:solidFill>
                  <a:schemeClr val="tx1"/>
                </a:solidFill>
                <a:latin typeface="Arial" charset="0"/>
                <a:ea typeface="Arial" charset="0"/>
                <a:cs typeface="Arial" charset="0"/>
              </a:rPr>
              <a:t>}}) &amp;= g\</a:t>
            </a:r>
            <a:r>
              <a:rPr lang="nl-NL" sz="1200" kern="1200" dirty="0" err="1">
                <a:solidFill>
                  <a:schemeClr val="tx1"/>
                </a:solidFill>
                <a:latin typeface="Arial" charset="0"/>
                <a:ea typeface="Arial" charset="0"/>
                <a:cs typeface="Arial" charset="0"/>
              </a:rPr>
              <a:t>sin</a:t>
            </a:r>
            <a:r>
              <a:rPr lang="nl-NL" sz="1200" kern="1200" dirty="0">
                <a:solidFill>
                  <a:schemeClr val="tx1"/>
                </a:solidFill>
                <a:latin typeface="Arial" charset="0"/>
                <a:ea typeface="Arial" charset="0"/>
                <a:cs typeface="Arial" charset="0"/>
              </a:rPr>
              <a:t>\</a:t>
            </a:r>
            <a:r>
              <a:rPr lang="nl-NL" sz="1200" kern="1200" dirty="0" err="1">
                <a:solidFill>
                  <a:schemeClr val="tx1"/>
                </a:solidFill>
                <a:latin typeface="Arial" charset="0"/>
                <a:ea typeface="Arial" charset="0"/>
                <a:cs typeface="Arial" charset="0"/>
              </a:rPr>
              <a:t>theta</a:t>
            </a:r>
            <a:r>
              <a:rPr lang="nl-NL" sz="1200" kern="1200" dirty="0">
                <a:solidFill>
                  <a:schemeClr val="tx1"/>
                </a:solidFill>
                <a:latin typeface="Arial" charset="0"/>
                <a:ea typeface="Arial" charset="0"/>
                <a:cs typeface="Arial" charset="0"/>
              </a:rPr>
              <a:t> \\</a:t>
            </a:r>
          </a:p>
          <a:p>
            <a:r>
              <a:rPr lang="nl-NL" sz="1200" kern="1200" dirty="0">
                <a:solidFill>
                  <a:schemeClr val="tx1"/>
                </a:solidFill>
                <a:latin typeface="Arial" charset="0"/>
                <a:ea typeface="Arial" charset="0"/>
                <a:cs typeface="Arial" charset="0"/>
              </a:rPr>
              <a:t>\</a:t>
            </a:r>
            <a:r>
              <a:rPr lang="nl-NL" sz="1200" kern="1200" dirty="0" err="1">
                <a:solidFill>
                  <a:schemeClr val="tx1"/>
                </a:solidFill>
                <a:latin typeface="Arial" charset="0"/>
                <a:ea typeface="Arial" charset="0"/>
                <a:cs typeface="Arial" charset="0"/>
              </a:rPr>
              <a:t>mathit</a:t>
            </a:r>
            <a:r>
              <a:rPr lang="nl-NL" sz="1200" kern="1200" dirty="0">
                <a:solidFill>
                  <a:schemeClr val="tx1"/>
                </a:solidFill>
                <a:latin typeface="Arial" charset="0"/>
                <a:ea typeface="Arial" charset="0"/>
                <a:cs typeface="Arial" charset="0"/>
              </a:rPr>
              <a:t>{LPF}(y_{\</a:t>
            </a:r>
            <a:r>
              <a:rPr lang="nl-NL" sz="1200" kern="1200" dirty="0" err="1">
                <a:solidFill>
                  <a:schemeClr val="tx1"/>
                </a:solidFill>
                <a:latin typeface="Arial" charset="0"/>
                <a:ea typeface="Arial" charset="0"/>
                <a:cs typeface="Arial" charset="0"/>
              </a:rPr>
              <a:t>text</a:t>
            </a:r>
            <a:r>
              <a:rPr lang="nl-NL" sz="1200" kern="1200" dirty="0">
                <a:solidFill>
                  <a:schemeClr val="tx1"/>
                </a:solidFill>
                <a:latin typeface="Arial" charset="0"/>
                <a:ea typeface="Arial" charset="0"/>
                <a:cs typeface="Arial" charset="0"/>
              </a:rPr>
              <a:t>{</a:t>
            </a:r>
            <a:r>
              <a:rPr lang="nl-NL" sz="1200" kern="1200" dirty="0" err="1">
                <a:solidFill>
                  <a:schemeClr val="tx1"/>
                </a:solidFill>
                <a:latin typeface="Arial" charset="0"/>
                <a:ea typeface="Arial" charset="0"/>
                <a:cs typeface="Arial" charset="0"/>
              </a:rPr>
              <a:t>accel,y</a:t>
            </a:r>
            <a:r>
              <a:rPr lang="nl-NL" sz="1200" kern="1200" dirty="0">
                <a:solidFill>
                  <a:schemeClr val="tx1"/>
                </a:solidFill>
                <a:latin typeface="Arial" charset="0"/>
                <a:ea typeface="Arial" charset="0"/>
                <a:cs typeface="Arial" charset="0"/>
              </a:rPr>
              <a:t>}}) &amp;= -g\</a:t>
            </a:r>
            <a:r>
              <a:rPr lang="nl-NL" sz="1200" kern="1200" dirty="0" err="1">
                <a:solidFill>
                  <a:schemeClr val="tx1"/>
                </a:solidFill>
                <a:latin typeface="Arial" charset="0"/>
                <a:ea typeface="Arial" charset="0"/>
                <a:cs typeface="Arial" charset="0"/>
              </a:rPr>
              <a:t>cos</a:t>
            </a:r>
            <a:r>
              <a:rPr lang="nl-NL" sz="1200" kern="1200" dirty="0">
                <a:solidFill>
                  <a:schemeClr val="tx1"/>
                </a:solidFill>
                <a:latin typeface="Arial" charset="0"/>
                <a:ea typeface="Arial" charset="0"/>
                <a:cs typeface="Arial" charset="0"/>
              </a:rPr>
              <a:t>\</a:t>
            </a:r>
            <a:r>
              <a:rPr lang="nl-NL" sz="1200" kern="1200" dirty="0" err="1">
                <a:solidFill>
                  <a:schemeClr val="tx1"/>
                </a:solidFill>
                <a:latin typeface="Arial" charset="0"/>
                <a:ea typeface="Arial" charset="0"/>
                <a:cs typeface="Arial" charset="0"/>
              </a:rPr>
              <a:t>theta</a:t>
            </a:r>
            <a:r>
              <a:rPr lang="nl-NL" sz="1200" kern="1200" dirty="0">
                <a:solidFill>
                  <a:schemeClr val="tx1"/>
                </a:solidFill>
                <a:latin typeface="Arial" charset="0"/>
                <a:ea typeface="Arial" charset="0"/>
                <a:cs typeface="Arial" charset="0"/>
              </a:rPr>
              <a:t>\</a:t>
            </a:r>
            <a:r>
              <a:rPr lang="nl-NL" sz="1200" kern="1200" dirty="0" err="1">
                <a:solidFill>
                  <a:schemeClr val="tx1"/>
                </a:solidFill>
                <a:latin typeface="Arial" charset="0"/>
                <a:ea typeface="Arial" charset="0"/>
                <a:cs typeface="Arial" charset="0"/>
              </a:rPr>
              <a:t>sin</a:t>
            </a:r>
            <a:r>
              <a:rPr lang="nl-NL" sz="1200" kern="1200" dirty="0">
                <a:solidFill>
                  <a:schemeClr val="tx1"/>
                </a:solidFill>
                <a:latin typeface="Arial" charset="0"/>
                <a:ea typeface="Arial" charset="0"/>
                <a:cs typeface="Arial" charset="0"/>
              </a:rPr>
              <a:t>\</a:t>
            </a:r>
            <a:r>
              <a:rPr lang="nl-NL" sz="1200" kern="1200" dirty="0" err="1">
                <a:solidFill>
                  <a:schemeClr val="tx1"/>
                </a:solidFill>
                <a:latin typeface="Arial" charset="0"/>
                <a:ea typeface="Arial" charset="0"/>
                <a:cs typeface="Arial" charset="0"/>
              </a:rPr>
              <a:t>phi</a:t>
            </a:r>
            <a:r>
              <a:rPr lang="nl-NL" sz="1200" kern="1200" dirty="0">
                <a:solidFill>
                  <a:schemeClr val="tx1"/>
                </a:solidFill>
                <a:latin typeface="Arial" charset="0"/>
                <a:ea typeface="Arial" charset="0"/>
                <a:cs typeface="Arial" charset="0"/>
              </a:rPr>
              <a:t>\\</a:t>
            </a:r>
          </a:p>
          <a:p>
            <a:r>
              <a:rPr lang="nl-NL" sz="1200" kern="1200" dirty="0">
                <a:solidFill>
                  <a:schemeClr val="tx1"/>
                </a:solidFill>
                <a:latin typeface="Arial" charset="0"/>
                <a:ea typeface="Arial" charset="0"/>
                <a:cs typeface="Arial" charset="0"/>
              </a:rPr>
              <a:t>\</a:t>
            </a:r>
            <a:r>
              <a:rPr lang="nl-NL" sz="1200" kern="1200" dirty="0" err="1">
                <a:solidFill>
                  <a:schemeClr val="tx1"/>
                </a:solidFill>
                <a:latin typeface="Arial" charset="0"/>
                <a:ea typeface="Arial" charset="0"/>
                <a:cs typeface="Arial" charset="0"/>
              </a:rPr>
              <a:t>mathit</a:t>
            </a:r>
            <a:r>
              <a:rPr lang="nl-NL" sz="1200" kern="1200" dirty="0">
                <a:solidFill>
                  <a:schemeClr val="tx1"/>
                </a:solidFill>
                <a:latin typeface="Arial" charset="0"/>
                <a:ea typeface="Arial" charset="0"/>
                <a:cs typeface="Arial" charset="0"/>
              </a:rPr>
              <a:t>{LPF}(y_{\</a:t>
            </a:r>
            <a:r>
              <a:rPr lang="nl-NL" sz="1200" kern="1200" dirty="0" err="1">
                <a:solidFill>
                  <a:schemeClr val="tx1"/>
                </a:solidFill>
                <a:latin typeface="Arial" charset="0"/>
                <a:ea typeface="Arial" charset="0"/>
                <a:cs typeface="Arial" charset="0"/>
              </a:rPr>
              <a:t>text</a:t>
            </a:r>
            <a:r>
              <a:rPr lang="nl-NL" sz="1200" kern="1200" dirty="0">
                <a:solidFill>
                  <a:schemeClr val="tx1"/>
                </a:solidFill>
                <a:latin typeface="Arial" charset="0"/>
                <a:ea typeface="Arial" charset="0"/>
                <a:cs typeface="Arial" charset="0"/>
              </a:rPr>
              <a:t>{</a:t>
            </a:r>
            <a:r>
              <a:rPr lang="nl-NL" sz="1200" kern="1200" dirty="0" err="1">
                <a:solidFill>
                  <a:schemeClr val="tx1"/>
                </a:solidFill>
                <a:latin typeface="Arial" charset="0"/>
                <a:ea typeface="Arial" charset="0"/>
                <a:cs typeface="Arial" charset="0"/>
              </a:rPr>
              <a:t>accel,z</a:t>
            </a:r>
            <a:r>
              <a:rPr lang="nl-NL" sz="1200" kern="1200" dirty="0">
                <a:solidFill>
                  <a:schemeClr val="tx1"/>
                </a:solidFill>
                <a:latin typeface="Arial" charset="0"/>
                <a:ea typeface="Arial" charset="0"/>
                <a:cs typeface="Arial" charset="0"/>
              </a:rPr>
              <a:t>}}) &amp;= -g\</a:t>
            </a:r>
            <a:r>
              <a:rPr lang="nl-NL" sz="1200" kern="1200" dirty="0" err="1">
                <a:solidFill>
                  <a:schemeClr val="tx1"/>
                </a:solidFill>
                <a:latin typeface="Arial" charset="0"/>
                <a:ea typeface="Arial" charset="0"/>
                <a:cs typeface="Arial" charset="0"/>
              </a:rPr>
              <a:t>cos</a:t>
            </a:r>
            <a:r>
              <a:rPr lang="nl-NL" sz="1200" kern="1200" dirty="0">
                <a:solidFill>
                  <a:schemeClr val="tx1"/>
                </a:solidFill>
                <a:latin typeface="Arial" charset="0"/>
                <a:ea typeface="Arial" charset="0"/>
                <a:cs typeface="Arial" charset="0"/>
              </a:rPr>
              <a:t>\</a:t>
            </a:r>
            <a:r>
              <a:rPr lang="nl-NL" sz="1200" kern="1200" dirty="0" err="1">
                <a:solidFill>
                  <a:schemeClr val="tx1"/>
                </a:solidFill>
                <a:latin typeface="Arial" charset="0"/>
                <a:ea typeface="Arial" charset="0"/>
                <a:cs typeface="Arial" charset="0"/>
              </a:rPr>
              <a:t>theta</a:t>
            </a:r>
            <a:r>
              <a:rPr lang="nl-NL" sz="1200" kern="1200" dirty="0">
                <a:solidFill>
                  <a:schemeClr val="tx1"/>
                </a:solidFill>
                <a:latin typeface="Arial" charset="0"/>
                <a:ea typeface="Arial" charset="0"/>
                <a:cs typeface="Arial" charset="0"/>
              </a:rPr>
              <a:t>\</a:t>
            </a:r>
            <a:r>
              <a:rPr lang="nl-NL" sz="1200" kern="1200" dirty="0" err="1">
                <a:solidFill>
                  <a:schemeClr val="tx1"/>
                </a:solidFill>
                <a:latin typeface="Arial" charset="0"/>
                <a:ea typeface="Arial" charset="0"/>
                <a:cs typeface="Arial" charset="0"/>
              </a:rPr>
              <a:t>cos</a:t>
            </a:r>
            <a:r>
              <a:rPr lang="nl-NL" sz="1200" kern="1200" dirty="0">
                <a:solidFill>
                  <a:schemeClr val="tx1"/>
                </a:solidFill>
                <a:latin typeface="Arial" charset="0"/>
                <a:ea typeface="Arial" charset="0"/>
                <a:cs typeface="Arial" charset="0"/>
              </a:rPr>
              <a:t>\</a:t>
            </a:r>
            <a:r>
              <a:rPr lang="nl-NL" sz="1200" kern="1200" dirty="0" err="1">
                <a:solidFill>
                  <a:schemeClr val="tx1"/>
                </a:solidFill>
                <a:latin typeface="Arial" charset="0"/>
                <a:ea typeface="Arial" charset="0"/>
                <a:cs typeface="Arial" charset="0"/>
              </a:rPr>
              <a:t>phi</a:t>
            </a:r>
            <a:endParaRPr lang="nl-NL" sz="1200" kern="1200" dirty="0">
              <a:solidFill>
                <a:schemeClr val="tx1"/>
              </a:solidFill>
              <a:latin typeface="Arial" charset="0"/>
              <a:ea typeface="Arial" charset="0"/>
              <a:cs typeface="Arial" charset="0"/>
            </a:endParaRPr>
          </a:p>
          <a:p>
            <a:r>
              <a:rPr lang="nl-NL" sz="1200" kern="1200" dirty="0">
                <a:solidFill>
                  <a:schemeClr val="tx1"/>
                </a:solidFill>
                <a:latin typeface="Arial" charset="0"/>
                <a:ea typeface="Arial" charset="0"/>
                <a:cs typeface="Arial" charset="0"/>
              </a:rPr>
              <a:t>\end{</a:t>
            </a:r>
            <a:r>
              <a:rPr lang="nl-NL" sz="1200" kern="1200" dirty="0" err="1">
                <a:solidFill>
                  <a:schemeClr val="tx1"/>
                </a:solidFill>
                <a:latin typeface="Arial" charset="0"/>
                <a:ea typeface="Arial" charset="0"/>
                <a:cs typeface="Arial" charset="0"/>
              </a:rPr>
              <a:t>align</a:t>
            </a:r>
            <a:r>
              <a:rPr lang="nl-NL" sz="1200" kern="1200" dirty="0">
                <a:solidFill>
                  <a:schemeClr val="tx1"/>
                </a:solidFill>
                <a:latin typeface="Arial" charset="0"/>
                <a:ea typeface="Arial" charset="0"/>
                <a:cs typeface="Arial" charset="0"/>
              </a:rPr>
              <a:t>*}</a:t>
            </a:r>
          </a:p>
          <a:p>
            <a:r>
              <a:rPr lang="nl-NL" sz="1200" kern="1200" dirty="0" err="1">
                <a:solidFill>
                  <a:schemeClr val="tx1"/>
                </a:solidFill>
                <a:latin typeface="Arial" charset="0"/>
                <a:ea typeface="Arial" charset="0"/>
                <a:cs typeface="Arial" charset="0"/>
              </a:rPr>
              <a:t>Solving</a:t>
            </a:r>
            <a:r>
              <a:rPr lang="nl-NL" sz="1200" kern="1200" dirty="0">
                <a:solidFill>
                  <a:schemeClr val="tx1"/>
                </a:solidFill>
                <a:latin typeface="Arial" charset="0"/>
                <a:ea typeface="Arial" charset="0"/>
                <a:cs typeface="Arial" charset="0"/>
              </a:rPr>
              <a:t> </a:t>
            </a:r>
            <a:r>
              <a:rPr lang="nl-NL" sz="1200" kern="1200" dirty="0" err="1">
                <a:solidFill>
                  <a:schemeClr val="tx1"/>
                </a:solidFill>
                <a:latin typeface="Arial" charset="0"/>
                <a:ea typeface="Arial" charset="0"/>
                <a:cs typeface="Arial" charset="0"/>
              </a:rPr>
              <a:t>for</a:t>
            </a:r>
            <a:r>
              <a:rPr lang="nl-NL" sz="1200" kern="1200" dirty="0">
                <a:solidFill>
                  <a:schemeClr val="tx1"/>
                </a:solidFill>
                <a:latin typeface="Arial" charset="0"/>
                <a:ea typeface="Arial" charset="0"/>
                <a:cs typeface="Arial" charset="0"/>
              </a:rPr>
              <a:t> $\</a:t>
            </a:r>
            <a:r>
              <a:rPr lang="nl-NL" sz="1200" kern="1200" dirty="0" err="1">
                <a:solidFill>
                  <a:schemeClr val="tx1"/>
                </a:solidFill>
                <a:latin typeface="Arial" charset="0"/>
                <a:ea typeface="Arial" charset="0"/>
                <a:cs typeface="Arial" charset="0"/>
              </a:rPr>
              <a:t>phi</a:t>
            </a:r>
            <a:r>
              <a:rPr lang="nl-NL" sz="1200" kern="1200" dirty="0">
                <a:solidFill>
                  <a:schemeClr val="tx1"/>
                </a:solidFill>
                <a:latin typeface="Arial" charset="0"/>
                <a:ea typeface="Arial" charset="0"/>
                <a:cs typeface="Arial" charset="0"/>
              </a:rPr>
              <a:t>$ </a:t>
            </a:r>
            <a:r>
              <a:rPr lang="nl-NL" sz="1200" kern="1200" dirty="0" err="1">
                <a:solidFill>
                  <a:schemeClr val="tx1"/>
                </a:solidFill>
                <a:latin typeface="Arial" charset="0"/>
                <a:ea typeface="Arial" charset="0"/>
                <a:cs typeface="Arial" charset="0"/>
              </a:rPr>
              <a:t>and</a:t>
            </a:r>
            <a:r>
              <a:rPr lang="nl-NL" sz="1200" kern="1200" dirty="0">
                <a:solidFill>
                  <a:schemeClr val="tx1"/>
                </a:solidFill>
                <a:latin typeface="Arial" charset="0"/>
                <a:ea typeface="Arial" charset="0"/>
                <a:cs typeface="Arial" charset="0"/>
              </a:rPr>
              <a:t> $\</a:t>
            </a:r>
            <a:r>
              <a:rPr lang="nl-NL" sz="1200" kern="1200" dirty="0" err="1">
                <a:solidFill>
                  <a:schemeClr val="tx1"/>
                </a:solidFill>
                <a:latin typeface="Arial" charset="0"/>
                <a:ea typeface="Arial" charset="0"/>
                <a:cs typeface="Arial" charset="0"/>
              </a:rPr>
              <a:t>theta</a:t>
            </a:r>
            <a:r>
              <a:rPr lang="nl-NL" sz="1200" kern="1200" dirty="0">
                <a:solidFill>
                  <a:schemeClr val="tx1"/>
                </a:solidFill>
                <a:latin typeface="Arial" charset="0"/>
                <a:ea typeface="Arial" charset="0"/>
                <a:cs typeface="Arial" charset="0"/>
              </a:rPr>
              <a:t>$:</a:t>
            </a:r>
          </a:p>
          <a:p>
            <a:r>
              <a:rPr lang="nl-NL" sz="1200" kern="1200" dirty="0">
                <a:solidFill>
                  <a:schemeClr val="tx1"/>
                </a:solidFill>
                <a:latin typeface="Arial" charset="0"/>
                <a:ea typeface="Arial" charset="0"/>
                <a:cs typeface="Arial" charset="0"/>
              </a:rPr>
              <a:t>\begin{</a:t>
            </a:r>
            <a:r>
              <a:rPr lang="nl-NL" sz="1200" kern="1200" dirty="0" err="1">
                <a:solidFill>
                  <a:schemeClr val="tx1"/>
                </a:solidFill>
                <a:latin typeface="Arial" charset="0"/>
                <a:ea typeface="Arial" charset="0"/>
                <a:cs typeface="Arial" charset="0"/>
              </a:rPr>
              <a:t>align</a:t>
            </a:r>
            <a:r>
              <a:rPr lang="nl-NL"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\hat{\phi}_{\text{</a:t>
            </a:r>
            <a:r>
              <a:rPr lang="en-US" sz="1200" kern="1200" dirty="0" err="1">
                <a:solidFill>
                  <a:schemeClr val="tx1"/>
                </a:solidFill>
                <a:latin typeface="Arial" charset="0"/>
                <a:ea typeface="Arial" charset="0"/>
                <a:cs typeface="Arial" charset="0"/>
              </a:rPr>
              <a:t>accel</a:t>
            </a:r>
            <a:r>
              <a:rPr lang="en-US" sz="1200" kern="1200" dirty="0">
                <a:solidFill>
                  <a:schemeClr val="tx1"/>
                </a:solidFill>
                <a:latin typeface="Arial" charset="0"/>
                <a:ea typeface="Arial" charset="0"/>
                <a:cs typeface="Arial" charset="0"/>
              </a:rPr>
              <a:t>}} &amp;= \tan^{-1}\left(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mathit</a:t>
            </a:r>
            <a:r>
              <a:rPr lang="en-US" sz="1200" kern="1200" dirty="0">
                <a:solidFill>
                  <a:schemeClr val="tx1"/>
                </a:solidFill>
                <a:latin typeface="Arial" charset="0"/>
                <a:ea typeface="Arial" charset="0"/>
                <a:cs typeface="Arial" charset="0"/>
              </a:rPr>
              <a:t>{LPF}(y_{\text{</a:t>
            </a:r>
            <a:r>
              <a:rPr lang="en-US" sz="1200" kern="1200" dirty="0" err="1">
                <a:solidFill>
                  <a:schemeClr val="tx1"/>
                </a:solidFill>
                <a:latin typeface="Arial" charset="0"/>
                <a:ea typeface="Arial" charset="0"/>
                <a:cs typeface="Arial" charset="0"/>
              </a:rPr>
              <a:t>accel,y</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mathit</a:t>
            </a:r>
            <a:r>
              <a:rPr lang="en-US" sz="1200" kern="1200" dirty="0">
                <a:solidFill>
                  <a:schemeClr val="tx1"/>
                </a:solidFill>
                <a:latin typeface="Arial" charset="0"/>
                <a:ea typeface="Arial" charset="0"/>
                <a:cs typeface="Arial" charset="0"/>
              </a:rPr>
              <a:t>{LPF}(y_{\text{</a:t>
            </a:r>
            <a:r>
              <a:rPr lang="en-US" sz="1200" kern="1200" dirty="0" err="1">
                <a:solidFill>
                  <a:schemeClr val="tx1"/>
                </a:solidFill>
                <a:latin typeface="Arial" charset="0"/>
                <a:ea typeface="Arial" charset="0"/>
                <a:cs typeface="Arial" charset="0"/>
              </a:rPr>
              <a:t>accel,z</a:t>
            </a:r>
            <a:r>
              <a:rPr lang="en-US" sz="1200" kern="1200" dirty="0">
                <a:solidFill>
                  <a:schemeClr val="tx1"/>
                </a:solidFill>
                <a:latin typeface="Arial" charset="0"/>
                <a:ea typeface="Arial" charset="0"/>
                <a:cs typeface="Arial" charset="0"/>
              </a:rPr>
              <a:t>}})} \right) \\</a:t>
            </a:r>
          </a:p>
          <a:p>
            <a:r>
              <a:rPr lang="en-US" sz="1200" kern="1200" dirty="0">
                <a:solidFill>
                  <a:schemeClr val="tx1"/>
                </a:solidFill>
                <a:latin typeface="Arial" charset="0"/>
                <a:ea typeface="Arial" charset="0"/>
                <a:cs typeface="Arial" charset="0"/>
              </a:rPr>
              <a:t>\hat{\theta}_{\text{</a:t>
            </a:r>
            <a:r>
              <a:rPr lang="en-US" sz="1200" kern="1200" dirty="0" err="1">
                <a:solidFill>
                  <a:schemeClr val="tx1"/>
                </a:solidFill>
                <a:latin typeface="Arial" charset="0"/>
                <a:ea typeface="Arial" charset="0"/>
                <a:cs typeface="Arial" charset="0"/>
              </a:rPr>
              <a:t>accel</a:t>
            </a:r>
            <a:r>
              <a:rPr lang="en-US" sz="1200" kern="1200" dirty="0">
                <a:solidFill>
                  <a:schemeClr val="tx1"/>
                </a:solidFill>
                <a:latin typeface="Arial" charset="0"/>
                <a:ea typeface="Arial" charset="0"/>
                <a:cs typeface="Arial" charset="0"/>
              </a:rPr>
              <a:t>}} &amp;= \sin^{-1}\left(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mathit</a:t>
            </a:r>
            <a:r>
              <a:rPr lang="en-US" sz="1200" kern="1200" dirty="0">
                <a:solidFill>
                  <a:schemeClr val="tx1"/>
                </a:solidFill>
                <a:latin typeface="Arial" charset="0"/>
                <a:ea typeface="Arial" charset="0"/>
                <a:cs typeface="Arial" charset="0"/>
              </a:rPr>
              <a:t>{LPF}(y_{\text{</a:t>
            </a:r>
            <a:r>
              <a:rPr lang="en-US" sz="1200" kern="1200" dirty="0" err="1">
                <a:solidFill>
                  <a:schemeClr val="tx1"/>
                </a:solidFill>
                <a:latin typeface="Arial" charset="0"/>
                <a:ea typeface="Arial" charset="0"/>
                <a:cs typeface="Arial" charset="0"/>
              </a:rPr>
              <a:t>accel,x</a:t>
            </a:r>
            <a:r>
              <a:rPr lang="en-US" sz="1200" kern="1200" dirty="0">
                <a:solidFill>
                  <a:schemeClr val="tx1"/>
                </a:solidFill>
                <a:latin typeface="Arial" charset="0"/>
                <a:ea typeface="Arial" charset="0"/>
                <a:cs typeface="Arial" charset="0"/>
              </a:rPr>
              <a:t>}})}{g} \right)</a:t>
            </a:r>
          </a:p>
          <a:p>
            <a:r>
              <a:rPr lang="en-US" sz="1200" kern="1200" dirty="0">
                <a:solidFill>
                  <a:schemeClr val="tx1"/>
                </a:solidFill>
                <a:latin typeface="Arial" charset="0"/>
                <a:ea typeface="Arial" charset="0"/>
                <a:cs typeface="Arial" charset="0"/>
              </a:rPr>
              <a:t>\end{align*}</a:t>
            </a:r>
          </a:p>
        </p:txBody>
      </p:sp>
      <p:sp>
        <p:nvSpPr>
          <p:cNvPr id="4" name="Slide Number Placeholder 3"/>
          <p:cNvSpPr>
            <a:spLocks noGrp="1"/>
          </p:cNvSpPr>
          <p:nvPr>
            <p:ph type="sldNum" sz="quarter" idx="10"/>
          </p:nvPr>
        </p:nvSpPr>
        <p:spPr/>
        <p:txBody>
          <a:bodyPr/>
          <a:lstStyle/>
          <a:p>
            <a:fld id="{88A220D4-8918-2B41-8381-D87E20881A2A}" type="slidenum">
              <a:rPr lang="en-US" smtClean="0"/>
              <a:pPr/>
              <a:t>15</a:t>
            </a:fld>
            <a:endParaRPr lang="en-US"/>
          </a:p>
        </p:txBody>
      </p:sp>
    </p:spTree>
    <p:extLst>
      <p:ext uri="{BB962C8B-B14F-4D97-AF65-F5344CB8AC3E}">
        <p14:creationId xmlns:p14="http://schemas.microsoft.com/office/powerpoint/2010/main" val="15948717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\begin{itemize}</a:t>
            </a:r>
          </a:p>
          <a:p>
            <a:r>
              <a:rPr lang="en-US" sz="1200" kern="1200" dirty="0">
                <a:solidFill>
                  <a:schemeClr val="tx1"/>
                </a:solidFill>
                <a:latin typeface="Arial" charset="0"/>
                <a:ea typeface="Arial" charset="0"/>
                <a:cs typeface="Arial" charset="0"/>
              </a:rPr>
              <a:t>\item Can also invert sensor models for GPS signals:</a:t>
            </a:r>
          </a:p>
          <a:p>
            <a:r>
              <a:rPr lang="en-US" sz="1200" kern="1200" dirty="0">
                <a:solidFill>
                  <a:schemeClr val="tx1"/>
                </a:solidFill>
                <a:latin typeface="Arial" charset="0"/>
                <a:ea typeface="Arial" charset="0"/>
                <a:cs typeface="Arial" charset="0"/>
              </a:rPr>
              <a:t>\begin{align*}</a:t>
            </a:r>
          </a:p>
          <a:p>
            <a:r>
              <a:rPr lang="en-US" sz="1200" kern="1200" dirty="0">
                <a:solidFill>
                  <a:schemeClr val="tx1"/>
                </a:solidFill>
                <a:latin typeface="Arial" charset="0"/>
                <a:ea typeface="Arial" charset="0"/>
                <a:cs typeface="Arial" charset="0"/>
              </a:rPr>
              <a:t>\hat{p}_n &amp;= \</a:t>
            </a:r>
            <a:r>
              <a:rPr lang="en-US" sz="1200" kern="1200" dirty="0" err="1">
                <a:solidFill>
                  <a:schemeClr val="tx1"/>
                </a:solidFill>
                <a:latin typeface="Arial" charset="0"/>
                <a:ea typeface="Arial" charset="0"/>
                <a:cs typeface="Arial" charset="0"/>
              </a:rPr>
              <a:t>mathit</a:t>
            </a:r>
            <a:r>
              <a:rPr lang="en-US" sz="1200" kern="1200" dirty="0">
                <a:solidFill>
                  <a:schemeClr val="tx1"/>
                </a:solidFill>
                <a:latin typeface="Arial" charset="0"/>
                <a:ea typeface="Arial" charset="0"/>
                <a:cs typeface="Arial" charset="0"/>
              </a:rPr>
              <a:t>{LPF}(y_{\text{</a:t>
            </a:r>
            <a:r>
              <a:rPr lang="en-US" sz="1200" kern="1200" dirty="0" err="1">
                <a:solidFill>
                  <a:schemeClr val="tx1"/>
                </a:solidFill>
                <a:latin typeface="Arial" charset="0"/>
                <a:ea typeface="Arial" charset="0"/>
                <a:cs typeface="Arial" charset="0"/>
              </a:rPr>
              <a:t>GPS,n</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\hat{p}_e &amp;= \</a:t>
            </a:r>
            <a:r>
              <a:rPr lang="en-US" sz="1200" kern="1200" dirty="0" err="1">
                <a:solidFill>
                  <a:schemeClr val="tx1"/>
                </a:solidFill>
                <a:latin typeface="Arial" charset="0"/>
                <a:ea typeface="Arial" charset="0"/>
                <a:cs typeface="Arial" charset="0"/>
              </a:rPr>
              <a:t>mathit</a:t>
            </a:r>
            <a:r>
              <a:rPr lang="en-US" sz="1200" kern="1200" dirty="0">
                <a:solidFill>
                  <a:schemeClr val="tx1"/>
                </a:solidFill>
                <a:latin typeface="Arial" charset="0"/>
                <a:ea typeface="Arial" charset="0"/>
                <a:cs typeface="Arial" charset="0"/>
              </a:rPr>
              <a:t>{LPF}(y_{\text{</a:t>
            </a:r>
            <a:r>
              <a:rPr lang="en-US" sz="1200" kern="1200" dirty="0" err="1">
                <a:solidFill>
                  <a:schemeClr val="tx1"/>
                </a:solidFill>
                <a:latin typeface="Arial" charset="0"/>
                <a:ea typeface="Arial" charset="0"/>
                <a:cs typeface="Arial" charset="0"/>
              </a:rPr>
              <a:t>GPS,e</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\hat{\chi} &amp;= \</a:t>
            </a:r>
            <a:r>
              <a:rPr lang="en-US" sz="1200" kern="1200" dirty="0" err="1">
                <a:solidFill>
                  <a:schemeClr val="tx1"/>
                </a:solidFill>
                <a:latin typeface="Arial" charset="0"/>
                <a:ea typeface="Arial" charset="0"/>
                <a:cs typeface="Arial" charset="0"/>
              </a:rPr>
              <a:t>mathit</a:t>
            </a:r>
            <a:r>
              <a:rPr lang="en-US" sz="1200" kern="1200" dirty="0">
                <a:solidFill>
                  <a:schemeClr val="tx1"/>
                </a:solidFill>
                <a:latin typeface="Arial" charset="0"/>
                <a:ea typeface="Arial" charset="0"/>
                <a:cs typeface="Arial" charset="0"/>
              </a:rPr>
              <a:t>{LPF}(y_{\text{GPS},\chi}) \\</a:t>
            </a:r>
          </a:p>
          <a:p>
            <a:r>
              <a:rPr lang="en-US" sz="1200" kern="1200" dirty="0">
                <a:solidFill>
                  <a:schemeClr val="tx1"/>
                </a:solidFill>
                <a:latin typeface="Arial" charset="0"/>
                <a:ea typeface="Arial" charset="0"/>
                <a:cs typeface="Arial" charset="0"/>
              </a:rPr>
              <a:t>\hat{V}_g &amp;= \</a:t>
            </a:r>
            <a:r>
              <a:rPr lang="en-US" sz="1200" kern="1200" dirty="0" err="1">
                <a:solidFill>
                  <a:schemeClr val="tx1"/>
                </a:solidFill>
                <a:latin typeface="Arial" charset="0"/>
                <a:ea typeface="Arial" charset="0"/>
                <a:cs typeface="Arial" charset="0"/>
              </a:rPr>
              <a:t>mathit</a:t>
            </a:r>
            <a:r>
              <a:rPr lang="en-US" sz="1200" kern="1200" dirty="0">
                <a:solidFill>
                  <a:schemeClr val="tx1"/>
                </a:solidFill>
                <a:latin typeface="Arial" charset="0"/>
                <a:ea typeface="Arial" charset="0"/>
                <a:cs typeface="Arial" charset="0"/>
              </a:rPr>
              <a:t>{LPF}(y_{\text{GPS},</a:t>
            </a:r>
            <a:r>
              <a:rPr lang="en-US" sz="1200" kern="1200" dirty="0" err="1">
                <a:solidFill>
                  <a:schemeClr val="tx1"/>
                </a:solidFill>
                <a:latin typeface="Arial" charset="0"/>
                <a:ea typeface="Arial" charset="0"/>
                <a:cs typeface="Arial" charset="0"/>
              </a:rPr>
              <a:t>V_g</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\end{align*}</a:t>
            </a:r>
          </a:p>
          <a:p>
            <a:r>
              <a:rPr lang="en-US" sz="1200" kern="1200" dirty="0">
                <a:solidFill>
                  <a:schemeClr val="tx1"/>
                </a:solidFill>
                <a:latin typeface="Arial" charset="0"/>
                <a:ea typeface="Arial" charset="0"/>
                <a:cs typeface="Arial" charset="0"/>
              </a:rPr>
              <a:t>\item Update rate too slow (~1 Hz)</a:t>
            </a:r>
          </a:p>
          <a:p>
            <a:r>
              <a:rPr lang="en-US" sz="1200" kern="1200" dirty="0">
                <a:solidFill>
                  <a:schemeClr val="tx1"/>
                </a:solidFill>
                <a:latin typeface="Arial" charset="0"/>
                <a:ea typeface="Arial" charset="0"/>
                <a:cs typeface="Arial" charset="0"/>
              </a:rPr>
              <a:t>\item Need to fill in samples between measurement updates</a:t>
            </a:r>
          </a:p>
          <a:p>
            <a:r>
              <a:rPr lang="en-US" sz="1200" kern="1200" dirty="0">
                <a:solidFill>
                  <a:schemeClr val="tx1"/>
                </a:solidFill>
                <a:latin typeface="Arial" charset="0"/>
                <a:ea typeface="Arial" charset="0"/>
                <a:cs typeface="Arial" charset="0"/>
              </a:rPr>
              <a:t>\end{itemize}</a:t>
            </a:r>
            <a:endParaRPr lang="en-US" dirty="0"/>
          </a:p>
        </p:txBody>
      </p:sp>
      <p:sp>
        <p:nvSpPr>
          <p:cNvPr id="4" name="Slide Number Placeholder 3"/>
          <p:cNvSpPr>
            <a:spLocks noGrp="1"/>
          </p:cNvSpPr>
          <p:nvPr>
            <p:ph type="sldNum" sz="quarter" idx="10"/>
          </p:nvPr>
        </p:nvSpPr>
        <p:spPr/>
        <p:txBody>
          <a:bodyPr/>
          <a:lstStyle/>
          <a:p>
            <a:fld id="{88A220D4-8918-2B41-8381-D87E20881A2A}" type="slidenum">
              <a:rPr lang="en-US" smtClean="0"/>
              <a:pPr/>
              <a:t>17</a:t>
            </a:fld>
            <a:endParaRPr lang="en-US"/>
          </a:p>
        </p:txBody>
      </p:sp>
    </p:spTree>
    <p:extLst>
      <p:ext uri="{BB962C8B-B14F-4D97-AF65-F5344CB8AC3E}">
        <p14:creationId xmlns:p14="http://schemas.microsoft.com/office/powerpoint/2010/main" val="15208281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Given linear time-invariant model</a:t>
            </a:r>
          </a:p>
          <a:p>
            <a:r>
              <a:rPr lang="en-US" sz="1200" kern="1200" dirty="0">
                <a:solidFill>
                  <a:schemeClr val="tx1"/>
                </a:solidFill>
                <a:latin typeface="Arial" charset="0"/>
                <a:ea typeface="Arial" charset="0"/>
                <a:cs typeface="Arial" charset="0"/>
              </a:rPr>
              <a:t>\begin{align*}</a:t>
            </a:r>
          </a:p>
          <a:p>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dot</a:t>
            </a:r>
            <a:r>
              <a:rPr lang="tr-TR" sz="1200" kern="1200" dirty="0">
                <a:solidFill>
                  <a:schemeClr val="tx1"/>
                </a:solidFill>
                <a:latin typeface="Arial" charset="0"/>
                <a:ea typeface="Arial" charset="0"/>
                <a:cs typeface="Arial" charset="0"/>
              </a:rPr>
              <a:t>{x} &amp;= </a:t>
            </a:r>
            <a:r>
              <a:rPr lang="tr-TR" sz="1200" kern="1200" dirty="0" err="1">
                <a:solidFill>
                  <a:schemeClr val="tx1"/>
                </a:solidFill>
                <a:latin typeface="Arial" charset="0"/>
                <a:ea typeface="Arial" charset="0"/>
                <a:cs typeface="Arial" charset="0"/>
              </a:rPr>
              <a:t>Ax</a:t>
            </a:r>
            <a:r>
              <a:rPr lang="tr-TR" sz="1200" kern="1200" dirty="0">
                <a:solidFill>
                  <a:schemeClr val="tx1"/>
                </a:solidFill>
                <a:latin typeface="Arial" charset="0"/>
                <a:ea typeface="Arial" charset="0"/>
                <a:cs typeface="Arial" charset="0"/>
              </a:rPr>
              <a:t> + Bu \\</a:t>
            </a:r>
          </a:p>
          <a:p>
            <a:r>
              <a:rPr lang="tr-TR" sz="1200" kern="1200" dirty="0">
                <a:solidFill>
                  <a:schemeClr val="tx1"/>
                </a:solidFill>
                <a:latin typeface="Arial" charset="0"/>
                <a:ea typeface="Arial" charset="0"/>
                <a:cs typeface="Arial" charset="0"/>
              </a:rPr>
              <a:t>y&amp;= </a:t>
            </a:r>
            <a:r>
              <a:rPr lang="tr-TR" sz="1200" kern="1200" dirty="0" err="1">
                <a:solidFill>
                  <a:schemeClr val="tx1"/>
                </a:solidFill>
                <a:latin typeface="Arial" charset="0"/>
                <a:ea typeface="Arial" charset="0"/>
                <a:cs typeface="Arial" charset="0"/>
              </a:rPr>
              <a:t>Cx</a:t>
            </a:r>
            <a:r>
              <a:rPr lang="tr-TR" sz="1200" kern="1200" dirty="0">
                <a:solidFill>
                  <a:schemeClr val="tx1"/>
                </a:solidFill>
                <a:latin typeface="Arial" charset="0"/>
                <a:ea typeface="Arial" charset="0"/>
                <a:cs typeface="Arial" charset="0"/>
              </a:rPr>
              <a:t>.</a:t>
            </a:r>
          </a:p>
          <a:p>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end</a:t>
            </a:r>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align</a:t>
            </a:r>
            <a:r>
              <a:rPr lang="tr-TR" sz="1200" kern="1200" dirty="0">
                <a:solidFill>
                  <a:schemeClr val="tx1"/>
                </a:solidFill>
                <a:latin typeface="Arial" charset="0"/>
                <a:ea typeface="Arial" charset="0"/>
                <a:cs typeface="Arial" charset="0"/>
              </a:rPr>
              <a:t>*}</a:t>
            </a:r>
          </a:p>
          <a:p>
            <a:r>
              <a:rPr lang="tr-TR" sz="1200" kern="1200" dirty="0">
                <a:solidFill>
                  <a:schemeClr val="tx1"/>
                </a:solidFill>
                <a:latin typeface="Arial" charset="0"/>
                <a:ea typeface="Arial" charset="0"/>
                <a:cs typeface="Arial" charset="0"/>
              </a:rPr>
              <a:t>A </a:t>
            </a:r>
            <a:r>
              <a:rPr lang="tr-TR" sz="1200" kern="1200" dirty="0" err="1">
                <a:solidFill>
                  <a:schemeClr val="tx1"/>
                </a:solidFill>
                <a:latin typeface="Arial" charset="0"/>
                <a:ea typeface="Arial" charset="0"/>
                <a:cs typeface="Arial" charset="0"/>
              </a:rPr>
              <a:t>continuous</a:t>
            </a:r>
            <a:r>
              <a:rPr lang="tr-TR" sz="1200" kern="1200" dirty="0">
                <a:solidFill>
                  <a:schemeClr val="tx1"/>
                </a:solidFill>
                <a:latin typeface="Arial" charset="0"/>
                <a:ea typeface="Arial" charset="0"/>
                <a:cs typeface="Arial" charset="0"/>
              </a:rPr>
              <a:t>-time </a:t>
            </a:r>
            <a:r>
              <a:rPr lang="tr-TR" sz="1200" kern="1200" dirty="0" err="1">
                <a:solidFill>
                  <a:schemeClr val="tx1"/>
                </a:solidFill>
                <a:latin typeface="Arial" charset="0"/>
                <a:ea typeface="Arial" charset="0"/>
                <a:cs typeface="Arial" charset="0"/>
              </a:rPr>
              <a:t>observer</a:t>
            </a:r>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for</a:t>
            </a:r>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this</a:t>
            </a:r>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system</a:t>
            </a:r>
            <a:r>
              <a:rPr lang="tr-TR" sz="1200" kern="1200" dirty="0">
                <a:solidFill>
                  <a:schemeClr val="tx1"/>
                </a:solidFill>
                <a:latin typeface="Arial" charset="0"/>
                <a:ea typeface="Arial" charset="0"/>
                <a:cs typeface="Arial" charset="0"/>
              </a:rPr>
              <a:t> is </a:t>
            </a:r>
            <a:r>
              <a:rPr lang="tr-TR" sz="1200" kern="1200" dirty="0" err="1">
                <a:solidFill>
                  <a:schemeClr val="tx1"/>
                </a:solidFill>
                <a:latin typeface="Arial" charset="0"/>
                <a:ea typeface="Arial" charset="0"/>
                <a:cs typeface="Arial" charset="0"/>
              </a:rPr>
              <a:t>given</a:t>
            </a:r>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by</a:t>
            </a:r>
            <a:endParaRPr lang="tr-TR" sz="1200" kern="1200" dirty="0">
              <a:solidFill>
                <a:schemeClr val="tx1"/>
              </a:solidFill>
              <a:latin typeface="Arial" charset="0"/>
              <a:ea typeface="Arial" charset="0"/>
              <a:cs typeface="Arial" charset="0"/>
            </a:endParaRPr>
          </a:p>
          <a:p>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begin</a:t>
            </a:r>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align</a:t>
            </a:r>
            <a:r>
              <a:rPr lang="tr-TR"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\dot{\hat{x}} &amp;=</a:t>
            </a:r>
          </a:p>
          <a:p>
            <a:r>
              <a:rPr lang="en-US" sz="1200" kern="1200" dirty="0">
                <a:solidFill>
                  <a:schemeClr val="tx1"/>
                </a:solidFill>
                <a:latin typeface="Arial" charset="0"/>
                <a:ea typeface="Arial" charset="0"/>
                <a:cs typeface="Arial" charset="0"/>
              </a:rPr>
              <a:t>    \underbrace{A\hat{x} + Bu}</a:t>
            </a:r>
          </a:p>
          <a:p>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qquad</a:t>
            </a:r>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qquad</a:t>
            </a:r>
            <a:r>
              <a:rPr lang="en-US" sz="1200" kern="1200" dirty="0">
                <a:solidFill>
                  <a:schemeClr val="tx1"/>
                </a:solidFill>
                <a:latin typeface="Arial" charset="0"/>
                <a:ea typeface="Arial" charset="0"/>
                <a:cs typeface="Arial" charset="0"/>
              </a:rPr>
              <a:t> \underbrace{L\left( y - C\hat{x} \right)},</a:t>
            </a:r>
          </a:p>
          <a:p>
            <a:r>
              <a:rPr lang="en-US" sz="1200" kern="1200" dirty="0">
                <a:solidFill>
                  <a:schemeClr val="tx1"/>
                </a:solidFill>
                <a:latin typeface="Arial" charset="0"/>
                <a:ea typeface="Arial" charset="0"/>
                <a:cs typeface="Arial" charset="0"/>
              </a:rPr>
              <a:t>    \label{</a:t>
            </a:r>
            <a:r>
              <a:rPr lang="en-US" sz="1200" kern="1200" dirty="0" err="1">
                <a:solidFill>
                  <a:schemeClr val="tx1"/>
                </a:solidFill>
                <a:latin typeface="Arial" charset="0"/>
                <a:ea typeface="Arial" charset="0"/>
                <a:cs typeface="Arial" charset="0"/>
              </a:rPr>
              <a:t>eq:est-continuous-observer</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    &amp; \text{copy of the model} ~~~~ \text{correction due to sensor</a:t>
            </a:r>
          </a:p>
          <a:p>
            <a:r>
              <a:rPr lang="en-US" sz="1200" kern="1200" dirty="0">
                <a:solidFill>
                  <a:schemeClr val="tx1"/>
                </a:solidFill>
                <a:latin typeface="Arial" charset="0"/>
                <a:ea typeface="Arial" charset="0"/>
                <a:cs typeface="Arial" charset="0"/>
              </a:rPr>
              <a:t>    reading}</a:t>
            </a:r>
          </a:p>
          <a:p>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notag</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\end{align*}</a:t>
            </a:r>
          </a:p>
          <a:p>
            <a:r>
              <a:rPr lang="en-US" sz="1200" kern="1200" dirty="0">
                <a:solidFill>
                  <a:schemeClr val="tx1"/>
                </a:solidFill>
                <a:latin typeface="Arial" charset="0"/>
                <a:ea typeface="Arial" charset="0"/>
                <a:cs typeface="Arial" charset="0"/>
              </a:rPr>
              <a:t>where $\hat{x}$ is the estimated value of $x$.  Defining the observation error as $\tilde{x} =</a:t>
            </a:r>
          </a:p>
          <a:p>
            <a:r>
              <a:rPr lang="en-US" sz="1200" kern="1200" dirty="0">
                <a:solidFill>
                  <a:schemeClr val="tx1"/>
                </a:solidFill>
                <a:latin typeface="Arial" charset="0"/>
                <a:ea typeface="Arial" charset="0"/>
                <a:cs typeface="Arial" charset="0"/>
              </a:rPr>
              <a:t>x-\hat{x}$ </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\dot{\tilde{x}} = (A-LC)\tilde{x}.</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Therefore, observation error $\to 0$ if $\text{</a:t>
            </a:r>
            <a:r>
              <a:rPr lang="en-US" sz="1200" kern="1200" dirty="0" err="1">
                <a:solidFill>
                  <a:schemeClr val="tx1"/>
                </a:solidFill>
                <a:latin typeface="Arial" charset="0"/>
                <a:ea typeface="Arial" charset="0"/>
                <a:cs typeface="Arial" charset="0"/>
              </a:rPr>
              <a:t>eig</a:t>
            </a:r>
            <a:r>
              <a:rPr lang="en-US" sz="1200" kern="1200" dirty="0">
                <a:solidFill>
                  <a:schemeClr val="tx1"/>
                </a:solidFill>
                <a:latin typeface="Arial" charset="0"/>
                <a:ea typeface="Arial" charset="0"/>
                <a:cs typeface="Arial" charset="0"/>
              </a:rPr>
              <a:t>}(A-LC)$ in LHP.</a:t>
            </a:r>
          </a:p>
          <a:p>
            <a:endParaRPr lang="en-US" sz="1200" kern="1200" dirty="0">
              <a:solidFill>
                <a:schemeClr val="tx1"/>
              </a:solidFill>
              <a:latin typeface="Arial" charset="0"/>
              <a:ea typeface="Arial" charset="0"/>
              <a:cs typeface="Arial" charset="0"/>
            </a:endParaRPr>
          </a:p>
          <a:p>
            <a:endParaRPr lang="en-US" dirty="0"/>
          </a:p>
        </p:txBody>
      </p:sp>
      <p:sp>
        <p:nvSpPr>
          <p:cNvPr id="4" name="Slide Number Placeholder 3"/>
          <p:cNvSpPr>
            <a:spLocks noGrp="1"/>
          </p:cNvSpPr>
          <p:nvPr>
            <p:ph type="sldNum" sz="quarter" idx="10"/>
          </p:nvPr>
        </p:nvSpPr>
        <p:spPr/>
        <p:txBody>
          <a:bodyPr/>
          <a:lstStyle/>
          <a:p>
            <a:fld id="{88A220D4-8918-2B41-8381-D87E20881A2A}" type="slidenum">
              <a:rPr lang="en-US" smtClean="0"/>
              <a:pPr/>
              <a:t>19</a:t>
            </a:fld>
            <a:endParaRPr lang="en-US"/>
          </a:p>
        </p:txBody>
      </p:sp>
    </p:spTree>
    <p:extLst>
      <p:ext uri="{BB962C8B-B14F-4D97-AF65-F5344CB8AC3E}">
        <p14:creationId xmlns:p14="http://schemas.microsoft.com/office/powerpoint/2010/main" val="23182832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{\bf For linear systems:} </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\underline{Between Measurements (predictor):}</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\dot{\hat{x}} = A\hat{x} + Bu,</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\underline{At a Measurements (corrector):}</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\hat{x}^+ = \hat{x}^- + L(y(</a:t>
            </a:r>
            <a:r>
              <a:rPr lang="en-US" sz="1200" kern="1200" dirty="0" err="1">
                <a:solidFill>
                  <a:schemeClr val="tx1"/>
                </a:solidFill>
                <a:effectLst/>
                <a:latin typeface="Arial" charset="0"/>
                <a:ea typeface="Arial" charset="0"/>
                <a:cs typeface="Arial" charset="0"/>
              </a:rPr>
              <a:t>t_n</a:t>
            </a:r>
            <a:r>
              <a:rPr lang="en-US" sz="1200" kern="1200" dirty="0">
                <a:solidFill>
                  <a:schemeClr val="tx1"/>
                </a:solidFill>
                <a:effectLst/>
                <a:latin typeface="Arial" charset="0"/>
                <a:ea typeface="Arial" charset="0"/>
                <a:cs typeface="Arial" charset="0"/>
              </a:rPr>
              <a:t>) - C\hat{x}^-),</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 $</a:t>
            </a:r>
            <a:r>
              <a:rPr lang="en-US" sz="1200" kern="1200" dirty="0" err="1">
                <a:solidFill>
                  <a:schemeClr val="tx1"/>
                </a:solidFill>
                <a:effectLst/>
                <a:latin typeface="Arial" charset="0"/>
                <a:ea typeface="Arial" charset="0"/>
                <a:cs typeface="Arial" charset="0"/>
              </a:rPr>
              <a:t>t_n</a:t>
            </a:r>
            <a:r>
              <a:rPr lang="en-US" sz="1200" kern="1200" dirty="0">
                <a:solidFill>
                  <a:schemeClr val="tx1"/>
                </a:solidFill>
                <a:effectLst/>
                <a:latin typeface="Arial" charset="0"/>
                <a:ea typeface="Arial" charset="0"/>
                <a:cs typeface="Arial" charset="0"/>
              </a:rPr>
              <a:t>$ is the instant in time that the measurement is received</a:t>
            </a:r>
          </a:p>
          <a:p>
            <a:r>
              <a:rPr lang="en-US" sz="1200" kern="1200" dirty="0">
                <a:solidFill>
                  <a:schemeClr val="tx1"/>
                </a:solidFill>
                <a:effectLst/>
                <a:latin typeface="Arial" charset="0"/>
                <a:ea typeface="Arial" charset="0"/>
                <a:cs typeface="Arial" charset="0"/>
              </a:rPr>
              <a:t>and $\hat{x}^-$ is the state estimate produced at time $</a:t>
            </a:r>
            <a:r>
              <a:rPr lang="en-US" sz="1200" kern="1200" dirty="0" err="1">
                <a:solidFill>
                  <a:schemeClr val="tx1"/>
                </a:solidFill>
                <a:effectLst/>
                <a:latin typeface="Arial" charset="0"/>
                <a:ea typeface="Arial" charset="0"/>
                <a:cs typeface="Arial" charset="0"/>
              </a:rPr>
              <a:t>t_n</a:t>
            </a:r>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{0.5cm}</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{\bf For nonlinear systems:} </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\underline{Between Measurements (predictor):}</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\dot{\hat{x}} = f(\hat{x}, u) </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\underline{At a Measurements (corrector):}</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\hat{x}^+ = \hat{x}^- + L(y(</a:t>
            </a:r>
            <a:r>
              <a:rPr lang="en-US" sz="1200" kern="1200" dirty="0" err="1">
                <a:solidFill>
                  <a:schemeClr val="tx1"/>
                </a:solidFill>
                <a:effectLst/>
                <a:latin typeface="Arial" charset="0"/>
                <a:ea typeface="Arial" charset="0"/>
                <a:cs typeface="Arial" charset="0"/>
              </a:rPr>
              <a:t>t_n</a:t>
            </a:r>
            <a:r>
              <a:rPr lang="en-US" sz="1200" kern="1200" dirty="0">
                <a:solidFill>
                  <a:schemeClr val="tx1"/>
                </a:solidFill>
                <a:effectLst/>
                <a:latin typeface="Arial" charset="0"/>
                <a:ea typeface="Arial" charset="0"/>
                <a:cs typeface="Arial" charset="0"/>
              </a:rPr>
              <a:t>) - h(\hat{x}^-)).</a:t>
            </a:r>
          </a:p>
          <a:p>
            <a:r>
              <a:rPr lang="en-US" sz="1200" kern="1200" dirty="0">
                <a:solidFill>
                  <a:schemeClr val="tx1"/>
                </a:solidFill>
                <a:effectLst/>
                <a:latin typeface="Arial" charset="0"/>
                <a:ea typeface="Arial" charset="0"/>
                <a:cs typeface="Arial" charset="0"/>
              </a:rPr>
              <a:t>\]</a:t>
            </a:r>
          </a:p>
        </p:txBody>
      </p:sp>
      <p:sp>
        <p:nvSpPr>
          <p:cNvPr id="4" name="Slide Number Placeholder 3"/>
          <p:cNvSpPr>
            <a:spLocks noGrp="1"/>
          </p:cNvSpPr>
          <p:nvPr>
            <p:ph type="sldNum" sz="quarter" idx="10"/>
          </p:nvPr>
        </p:nvSpPr>
        <p:spPr/>
        <p:txBody>
          <a:bodyPr/>
          <a:lstStyle/>
          <a:p>
            <a:fld id="{88A220D4-8918-2B41-8381-D87E20881A2A}" type="slidenum">
              <a:rPr lang="en-US" smtClean="0"/>
              <a:pPr/>
              <a:t>20</a:t>
            </a:fld>
            <a:endParaRPr lang="en-US"/>
          </a:p>
        </p:txBody>
      </p:sp>
    </p:spTree>
    <p:extLst>
      <p:ext uri="{BB962C8B-B14F-4D97-AF65-F5344CB8AC3E}">
        <p14:creationId xmlns:p14="http://schemas.microsoft.com/office/powerpoint/2010/main" val="28288314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latin typeface="Arial" charset="0"/>
                <a:ea typeface="Arial" charset="0"/>
                <a:cs typeface="Arial" charset="0"/>
              </a:rPr>
              <a:t>The </a:t>
            </a:r>
            <a:r>
              <a:rPr lang="en-US" sz="1200" kern="1200" dirty="0" err="1">
                <a:solidFill>
                  <a:schemeClr val="tx1"/>
                </a:solidFill>
                <a:latin typeface="Arial" charset="0"/>
                <a:ea typeface="Arial" charset="0"/>
                <a:cs typeface="Arial" charset="0"/>
              </a:rPr>
              <a:t>Kalman</a:t>
            </a:r>
            <a:r>
              <a:rPr lang="en-US" sz="1200" kern="1200" dirty="0">
                <a:solidFill>
                  <a:schemeClr val="tx1"/>
                </a:solidFill>
                <a:latin typeface="Arial" charset="0"/>
                <a:ea typeface="Arial" charset="0"/>
                <a:cs typeface="Arial" charset="0"/>
              </a:rPr>
              <a:t> filter follows this same process, but also attempts to estimate the quality of the estimate at each time step by propagating an error covariance matrix.</a:t>
            </a:r>
          </a:p>
          <a:p>
            <a:endParaRPr lang="en-US" dirty="0"/>
          </a:p>
        </p:txBody>
      </p:sp>
      <p:sp>
        <p:nvSpPr>
          <p:cNvPr id="4" name="Slide Number Placeholder 3"/>
          <p:cNvSpPr>
            <a:spLocks noGrp="1"/>
          </p:cNvSpPr>
          <p:nvPr>
            <p:ph type="sldNum" sz="quarter" idx="10"/>
          </p:nvPr>
        </p:nvSpPr>
        <p:spPr/>
        <p:txBody>
          <a:bodyPr/>
          <a:lstStyle/>
          <a:p>
            <a:fld id="{88A220D4-8918-2B41-8381-D87E20881A2A}" type="slidenum">
              <a:rPr lang="en-US" smtClean="0"/>
              <a:pPr/>
              <a:t>22</a:t>
            </a:fld>
            <a:endParaRPr lang="en-US"/>
          </a:p>
        </p:txBody>
      </p:sp>
    </p:spTree>
    <p:extLst>
      <p:ext uri="{BB962C8B-B14F-4D97-AF65-F5344CB8AC3E}">
        <p14:creationId xmlns:p14="http://schemas.microsoft.com/office/powerpoint/2010/main" val="33312506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Recall that for a positive definite matrix $P=P^{\top}&gt;0$, the set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{E}(k) = \left\{y\in\</a:t>
            </a:r>
            <a:r>
              <a:rPr lang="en-US" sz="1200" kern="1200" dirty="0" err="1">
                <a:solidFill>
                  <a:schemeClr val="tx1"/>
                </a:solidFill>
                <a:effectLst/>
                <a:latin typeface="Arial" charset="0"/>
                <a:ea typeface="Arial" charset="0"/>
                <a:cs typeface="Arial" charset="0"/>
              </a:rPr>
              <a:t>mathbb</a:t>
            </a:r>
            <a:r>
              <a:rPr lang="en-US" sz="1200" kern="1200" dirty="0">
                <a:solidFill>
                  <a:schemeClr val="tx1"/>
                </a:solidFill>
                <a:effectLst/>
                <a:latin typeface="Arial" charset="0"/>
                <a:ea typeface="Arial" charset="0"/>
                <a:cs typeface="Arial" charset="0"/>
              </a:rPr>
              <a:t>{R}^n: y^{\top}P^{-1}y=k^2 \right\}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is an ellipsoid whose axes are aligned with the eigenvectors of $P$, with stretching along each axis given by $k\</a:t>
            </a:r>
            <a:r>
              <a:rPr lang="en-US" sz="1200" kern="1200" dirty="0" err="1">
                <a:solidFill>
                  <a:schemeClr val="tx1"/>
                </a:solidFill>
                <a:effectLst/>
                <a:latin typeface="Arial" charset="0"/>
                <a:ea typeface="Arial" charset="0"/>
                <a:cs typeface="Arial" charset="0"/>
              </a:rPr>
              <a:t>sqrt</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lambda_i</a:t>
            </a:r>
            <a:r>
              <a:rPr lang="en-US" sz="1200" kern="1200" dirty="0">
                <a:solidFill>
                  <a:schemeClr val="tx1"/>
                </a:solidFill>
                <a:effectLst/>
                <a:latin typeface="Arial" charset="0"/>
                <a:ea typeface="Arial" charset="0"/>
                <a:cs typeface="Arial" charset="0"/>
              </a:rPr>
              <a:t>}$ where $\</a:t>
            </a:r>
            <a:r>
              <a:rPr lang="en-US" sz="1200" kern="1200" dirty="0" err="1">
                <a:solidFill>
                  <a:schemeClr val="tx1"/>
                </a:solidFill>
                <a:effectLst/>
                <a:latin typeface="Arial" charset="0"/>
                <a:ea typeface="Arial" charset="0"/>
                <a:cs typeface="Arial" charset="0"/>
              </a:rPr>
              <a:t>lambda_i</a:t>
            </a:r>
            <a:r>
              <a:rPr lang="en-US" sz="1200" kern="1200" dirty="0">
                <a:solidFill>
                  <a:schemeClr val="tx1"/>
                </a:solidFill>
                <a:effectLst/>
                <a:latin typeface="Arial" charset="0"/>
                <a:ea typeface="Arial" charset="0"/>
                <a:cs typeface="Arial" charset="0"/>
              </a:rPr>
              <a:t>$ is an eigenvalue of $P$.</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(From </a:t>
            </a:r>
            <a:r>
              <a:rPr lang="en-US" sz="1200" kern="1200" dirty="0" err="1">
                <a:solidFill>
                  <a:schemeClr val="tx1"/>
                </a:solidFill>
                <a:effectLst/>
                <a:latin typeface="Arial" charset="0"/>
                <a:ea typeface="Arial" charset="0"/>
                <a:cs typeface="Arial" charset="0"/>
              </a:rPr>
              <a:t>wikipedia</a:t>
            </a:r>
            <a:r>
              <a:rPr lang="en-US" sz="1200" kern="1200" dirty="0">
                <a:solidFill>
                  <a:schemeClr val="tx1"/>
                </a:solidFill>
                <a:effectLst/>
                <a:latin typeface="Arial" charset="0"/>
                <a:ea typeface="Arial" charset="0"/>
                <a:cs typeface="Arial" charset="0"/>
              </a:rPr>
              <a:t>) </a:t>
            </a:r>
          </a:p>
          <a:p>
            <a:pPr marL="0" marR="0" lvl="0" indent="0" algn="l" defTabSz="914400" rtl="0" eaLnBrk="0" fontAlgn="base" latinLnBrk="0" hangingPunct="0">
              <a:lnSpc>
                <a:spcPct val="100000"/>
              </a:lnSpc>
              <a:spcBef>
                <a:spcPct val="30000"/>
              </a:spcBef>
              <a:spcAft>
                <a:spcPct val="0"/>
              </a:spcAft>
              <a:buClrTx/>
              <a:buSzTx/>
              <a:buFontTx/>
              <a:buNone/>
              <a:tabLst/>
              <a:defRPr/>
            </a:pPr>
            <a:br>
              <a:rPr lang="en-US" sz="1200" kern="1200" dirty="0">
                <a:solidFill>
                  <a:schemeClr val="tx1"/>
                </a:solidFill>
                <a:effectLst/>
                <a:latin typeface="Arial" charset="0"/>
                <a:ea typeface="Arial" charset="0"/>
                <a:cs typeface="Arial" charset="0"/>
              </a:rPr>
            </a:br>
            <a:r>
              <a:rPr lang="en-US" sz="1200" kern="1200" dirty="0">
                <a:solidFill>
                  <a:schemeClr val="tx1"/>
                </a:solidFill>
                <a:latin typeface="Arial" charset="0"/>
                <a:ea typeface="Arial" charset="0"/>
                <a:cs typeface="Arial" charset="0"/>
              </a:rPr>
              <a:t>--</a:t>
            </a:r>
          </a:p>
          <a:p>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The </a:t>
            </a:r>
            <a:r>
              <a:rPr lang="en-US" sz="1200" kern="1200" dirty="0" err="1">
                <a:solidFill>
                  <a:schemeClr val="tx1"/>
                </a:solidFill>
                <a:effectLst/>
                <a:latin typeface="Arial" charset="0"/>
                <a:ea typeface="Arial" charset="0"/>
                <a:cs typeface="Arial" charset="0"/>
              </a:rPr>
              <a:t>eigenaxes</a:t>
            </a:r>
            <a:r>
              <a:rPr lang="en-US" sz="1200" kern="1200" dirty="0">
                <a:solidFill>
                  <a:schemeClr val="tx1"/>
                </a:solidFill>
                <a:effectLst/>
                <a:latin typeface="Arial" charset="0"/>
                <a:ea typeface="Arial" charset="0"/>
                <a:cs typeface="Arial" charset="0"/>
              </a:rPr>
              <a:t> are given by $x$, $y$, $z$.</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 $b$, and $c$ correspond to $k\</a:t>
            </a:r>
            <a:r>
              <a:rPr lang="en-US" sz="1200" kern="1200" dirty="0" err="1">
                <a:solidFill>
                  <a:schemeClr val="tx1"/>
                </a:solidFill>
                <a:effectLst/>
                <a:latin typeface="Arial" charset="0"/>
                <a:ea typeface="Arial" charset="0"/>
                <a:cs typeface="Arial" charset="0"/>
              </a:rPr>
              <a:t>sqrt</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lambda_i</a:t>
            </a:r>
            <a:r>
              <a:rPr lang="en-US" sz="1200" kern="1200" dirty="0">
                <a:solidFill>
                  <a:schemeClr val="tx1"/>
                </a:solidFill>
                <a:effectLst/>
                <a:latin typeface="Arial" charset="0"/>
                <a:ea typeface="Arial" charset="0"/>
                <a:cs typeface="Arial" charset="0"/>
              </a:rPr>
              <a:t>}$.</a:t>
            </a:r>
          </a:p>
          <a:p>
            <a:endParaRPr lang="en-US" dirty="0"/>
          </a:p>
        </p:txBody>
      </p:sp>
      <p:sp>
        <p:nvSpPr>
          <p:cNvPr id="4" name="Slide Number Placeholder 3"/>
          <p:cNvSpPr>
            <a:spLocks noGrp="1"/>
          </p:cNvSpPr>
          <p:nvPr>
            <p:ph type="sldNum" sz="quarter" idx="10"/>
          </p:nvPr>
        </p:nvSpPr>
        <p:spPr/>
        <p:txBody>
          <a:bodyPr/>
          <a:lstStyle/>
          <a:p>
            <a:fld id="{88A220D4-8918-2B41-8381-D87E20881A2A}" type="slidenum">
              <a:rPr lang="en-US" smtClean="0"/>
              <a:pPr/>
              <a:t>23</a:t>
            </a:fld>
            <a:endParaRPr lang="en-US"/>
          </a:p>
        </p:txBody>
      </p:sp>
    </p:spTree>
    <p:extLst>
      <p:ext uri="{BB962C8B-B14F-4D97-AF65-F5344CB8AC3E}">
        <p14:creationId xmlns:p14="http://schemas.microsoft.com/office/powerpoint/2010/main" val="22619172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The multivariate Gaussian distribution is given by</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{N}(\</a:t>
            </a:r>
            <a:r>
              <a:rPr lang="en-US" sz="1200" kern="1200" dirty="0" err="1">
                <a:solidFill>
                  <a:schemeClr val="tx1"/>
                </a:solidFill>
                <a:effectLst/>
                <a:latin typeface="Arial" charset="0"/>
                <a:ea typeface="Arial" charset="0"/>
                <a:cs typeface="Arial" charset="0"/>
              </a:rPr>
              <a:t>mu,P</a:t>
            </a:r>
            <a:r>
              <a:rPr lang="en-US" sz="1200" kern="1200" dirty="0">
                <a:solidFill>
                  <a:schemeClr val="tx1"/>
                </a:solidFill>
                <a:effectLst/>
                <a:latin typeface="Arial" charset="0"/>
                <a:ea typeface="Arial" charset="0"/>
                <a:cs typeface="Arial" charset="0"/>
              </a:rPr>
              <a:t>) = \frac{1}{(2\pi)^{k/2}\|P\|^{1/2}}\text{exp}\left(-\frac{1}{2}(x-\mu)^{\top}P^{-1}(x-\mu)\right),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 $\mu$ is the mean and $P$ is the covariance matrix.  The $k^{</a:t>
            </a:r>
            <a:r>
              <a:rPr lang="en-US" sz="1200" kern="1200" dirty="0" err="1">
                <a:solidFill>
                  <a:schemeClr val="tx1"/>
                </a:solidFill>
                <a:effectLst/>
                <a:latin typeface="Arial" charset="0"/>
                <a:ea typeface="Arial" charset="0"/>
                <a:cs typeface="Arial" charset="0"/>
              </a:rPr>
              <a:t>th</a:t>
            </a:r>
            <a:r>
              <a:rPr lang="en-US" sz="1200" kern="1200" dirty="0">
                <a:solidFill>
                  <a:schemeClr val="tx1"/>
                </a:solidFill>
                <a:effectLst/>
                <a:latin typeface="Arial" charset="0"/>
                <a:ea typeface="Arial" charset="0"/>
                <a:cs typeface="Arial" charset="0"/>
              </a:rPr>
              <a:t>}-\sigma$ ellipsoid is defined as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{E}(k) = \left\{x\in\</a:t>
            </a:r>
            <a:r>
              <a:rPr lang="en-US" sz="1200" kern="1200" dirty="0" err="1">
                <a:solidFill>
                  <a:schemeClr val="tx1"/>
                </a:solidFill>
                <a:effectLst/>
                <a:latin typeface="Arial" charset="0"/>
                <a:ea typeface="Arial" charset="0"/>
                <a:cs typeface="Arial" charset="0"/>
              </a:rPr>
              <a:t>mathbb</a:t>
            </a:r>
            <a:r>
              <a:rPr lang="en-US" sz="1200" kern="1200" dirty="0">
                <a:solidFill>
                  <a:schemeClr val="tx1"/>
                </a:solidFill>
                <a:effectLst/>
                <a:latin typeface="Arial" charset="0"/>
                <a:ea typeface="Arial" charset="0"/>
                <a:cs typeface="Arial" charset="0"/>
              </a:rPr>
              <a:t>{R}^k: (x-\mu)^{\top}P^{-1}(x-\mu) = k^2 \right\}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 $one-\sigma$ or $k=1$ corresponds the the ellipsoid that represents one standard deviation from the mean $\mu$.  </a:t>
            </a:r>
          </a:p>
        </p:txBody>
      </p:sp>
      <p:sp>
        <p:nvSpPr>
          <p:cNvPr id="4" name="Slide Number Placeholder 3"/>
          <p:cNvSpPr>
            <a:spLocks noGrp="1"/>
          </p:cNvSpPr>
          <p:nvPr>
            <p:ph type="sldNum" sz="quarter" idx="10"/>
          </p:nvPr>
        </p:nvSpPr>
        <p:spPr/>
        <p:txBody>
          <a:bodyPr/>
          <a:lstStyle/>
          <a:p>
            <a:fld id="{88A220D4-8918-2B41-8381-D87E20881A2A}" type="slidenum">
              <a:rPr lang="en-US" smtClean="0"/>
              <a:pPr/>
              <a:t>24</a:t>
            </a:fld>
            <a:endParaRPr lang="en-US"/>
          </a:p>
        </p:txBody>
      </p:sp>
    </p:spTree>
    <p:extLst>
      <p:ext uri="{BB962C8B-B14F-4D97-AF65-F5344CB8AC3E}">
        <p14:creationId xmlns:p14="http://schemas.microsoft.com/office/powerpoint/2010/main" val="31618433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55878F-B8D8-D945-B020-3507A17DE682}" type="slidenum">
              <a:rPr lang="en-US" smtClean="0"/>
              <a:pPr/>
              <a:t>2</a:t>
            </a:fld>
            <a:endParaRPr lang="en-US"/>
          </a:p>
        </p:txBody>
      </p:sp>
    </p:spTree>
    <p:extLst>
      <p:ext uri="{BB962C8B-B14F-4D97-AF65-F5344CB8AC3E}">
        <p14:creationId xmlns:p14="http://schemas.microsoft.com/office/powerpoint/2010/main" val="5060399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Assume continuous linear system dynamics, with discrete measurement update</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\dot{x} &amp;= Ax + Bu + \xi \\</a:t>
            </a:r>
          </a:p>
          <a:p>
            <a:r>
              <a:rPr lang="en-US" sz="1200" kern="1200" dirty="0">
                <a:solidFill>
                  <a:schemeClr val="tx1"/>
                </a:solidFill>
                <a:effectLst/>
                <a:latin typeface="Arial" charset="0"/>
                <a:ea typeface="Arial" charset="0"/>
                <a:cs typeface="Arial" charset="0"/>
              </a:rPr>
              <a:t>y[n] &amp;= </a:t>
            </a:r>
            <a:r>
              <a:rPr lang="en-US" sz="1200" kern="1200" dirty="0" err="1">
                <a:solidFill>
                  <a:schemeClr val="tx1"/>
                </a:solidFill>
                <a:effectLst/>
                <a:latin typeface="Arial" charset="0"/>
                <a:ea typeface="Arial" charset="0"/>
                <a:cs typeface="Arial" charset="0"/>
              </a:rPr>
              <a:t>Cx</a:t>
            </a:r>
            <a:r>
              <a:rPr lang="en-US" sz="1200" kern="1200" dirty="0">
                <a:solidFill>
                  <a:schemeClr val="tx1"/>
                </a:solidFill>
                <a:effectLst/>
                <a:latin typeface="Arial" charset="0"/>
                <a:ea typeface="Arial" charset="0"/>
                <a:cs typeface="Arial" charset="0"/>
              </a:rPr>
              <a:t>[n] + \eta[n],</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where </a:t>
            </a:r>
          </a:p>
          <a:p>
            <a:r>
              <a:rPr lang="en-US" sz="1200" kern="1200" dirty="0">
                <a:solidFill>
                  <a:schemeClr val="tx1"/>
                </a:solidFill>
                <a:effectLst/>
                <a:latin typeface="Arial" charset="0"/>
                <a:ea typeface="Arial" charset="0"/>
                <a:cs typeface="Arial" charset="0"/>
              </a:rPr>
              <a:t>$\xi\sim\</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{N}(0,Q)$ is the process noise,</a:t>
            </a:r>
          </a:p>
          <a:p>
            <a:r>
              <a:rPr lang="en-US" sz="1200" kern="1200" dirty="0">
                <a:solidFill>
                  <a:schemeClr val="tx1"/>
                </a:solidFill>
                <a:effectLst/>
                <a:latin typeface="Arial" charset="0"/>
                <a:ea typeface="Arial" charset="0"/>
                <a:cs typeface="Arial" charset="0"/>
              </a:rPr>
              <a:t>$\nu\sim\</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{N}(0,R)$ is the measurement noise.</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The measurement covariance $R$ is usually obtained from sensor calibration.  The process covariance $Q$ represents all other uncertainties in the system and is the tuning parameter for the </a:t>
            </a:r>
            <a:r>
              <a:rPr lang="en-US" sz="1200" kern="1200" dirty="0" err="1">
                <a:solidFill>
                  <a:schemeClr val="tx1"/>
                </a:solidFill>
                <a:effectLst/>
                <a:latin typeface="Arial" charset="0"/>
                <a:ea typeface="Arial" charset="0"/>
                <a:cs typeface="Arial" charset="0"/>
              </a:rPr>
              <a:t>Kalman</a:t>
            </a:r>
            <a:r>
              <a:rPr lang="en-US" sz="1200" kern="1200" dirty="0">
                <a:solidFill>
                  <a:schemeClr val="tx1"/>
                </a:solidFill>
                <a:effectLst/>
                <a:latin typeface="Arial" charset="0"/>
                <a:ea typeface="Arial" charset="0"/>
                <a:cs typeface="Arial" charset="0"/>
              </a:rPr>
              <a:t> filter.</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endParaRPr lang="en-US" dirty="0"/>
          </a:p>
        </p:txBody>
      </p:sp>
      <p:sp>
        <p:nvSpPr>
          <p:cNvPr id="4" name="Slide Number Placeholder 3"/>
          <p:cNvSpPr>
            <a:spLocks noGrp="1"/>
          </p:cNvSpPr>
          <p:nvPr>
            <p:ph type="sldNum" sz="quarter" idx="10"/>
          </p:nvPr>
        </p:nvSpPr>
        <p:spPr/>
        <p:txBody>
          <a:bodyPr/>
          <a:lstStyle/>
          <a:p>
            <a:fld id="{88A220D4-8918-2B41-8381-D87E20881A2A}" type="slidenum">
              <a:rPr lang="en-US" smtClean="0"/>
              <a:pPr/>
              <a:t>25</a:t>
            </a:fld>
            <a:endParaRPr lang="en-US"/>
          </a:p>
        </p:txBody>
      </p:sp>
    </p:spTree>
    <p:extLst>
      <p:ext uri="{BB962C8B-B14F-4D97-AF65-F5344CB8AC3E}">
        <p14:creationId xmlns:p14="http://schemas.microsoft.com/office/powerpoint/2010/main" val="8721523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The continuous-discrete </a:t>
            </a:r>
            <a:r>
              <a:rPr lang="en-US" sz="1200" kern="1200" dirty="0" err="1">
                <a:solidFill>
                  <a:schemeClr val="tx1"/>
                </a:solidFill>
                <a:effectLst/>
                <a:latin typeface="Arial" charset="0"/>
                <a:ea typeface="Arial" charset="0"/>
                <a:cs typeface="Arial" charset="0"/>
              </a:rPr>
              <a:t>Kalman</a:t>
            </a:r>
            <a:r>
              <a:rPr lang="en-US" sz="1200" kern="1200" dirty="0">
                <a:solidFill>
                  <a:schemeClr val="tx1"/>
                </a:solidFill>
                <a:effectLst/>
                <a:latin typeface="Arial" charset="0"/>
                <a:ea typeface="Arial" charset="0"/>
                <a:cs typeface="Arial" charset="0"/>
              </a:rPr>
              <a:t> filter has the form</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\dot{\hat{x}} &amp;= A\hat{x} + Bu  \</a:t>
            </a:r>
            <a:r>
              <a:rPr lang="en-US" sz="1200" kern="1200" dirty="0" err="1">
                <a:solidFill>
                  <a:schemeClr val="tx1"/>
                </a:solidFill>
                <a:effectLst/>
                <a:latin typeface="Arial" charset="0"/>
                <a:ea typeface="Arial" charset="0"/>
                <a:cs typeface="Arial" charset="0"/>
              </a:rPr>
              <a:t>qquad</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qquad</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qquad</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qquad</a:t>
            </a:r>
            <a:r>
              <a:rPr lang="en-US" sz="1200" kern="1200" dirty="0">
                <a:solidFill>
                  <a:schemeClr val="tx1"/>
                </a:solidFill>
                <a:effectLst/>
                <a:latin typeface="Arial" charset="0"/>
                <a:ea typeface="Arial" charset="0"/>
                <a:cs typeface="Arial" charset="0"/>
              </a:rPr>
              <a:t> \text{(Prediction)} \\</a:t>
            </a:r>
          </a:p>
          <a:p>
            <a:r>
              <a:rPr lang="en-US" sz="1200" kern="1200" dirty="0">
                <a:solidFill>
                  <a:schemeClr val="tx1"/>
                </a:solidFill>
                <a:effectLst/>
                <a:latin typeface="Arial" charset="0"/>
                <a:ea typeface="Arial" charset="0"/>
                <a:cs typeface="Arial" charset="0"/>
              </a:rPr>
              <a:t>\hat{x}^+ &amp;= \hat{x}^- + L(y(</a:t>
            </a:r>
            <a:r>
              <a:rPr lang="en-US" sz="1200" kern="1200" dirty="0" err="1">
                <a:solidFill>
                  <a:schemeClr val="tx1"/>
                </a:solidFill>
                <a:effectLst/>
                <a:latin typeface="Arial" charset="0"/>
                <a:ea typeface="Arial" charset="0"/>
                <a:cs typeface="Arial" charset="0"/>
              </a:rPr>
              <a:t>t_n</a:t>
            </a:r>
            <a:r>
              <a:rPr lang="en-US" sz="1200" kern="1200" dirty="0">
                <a:solidFill>
                  <a:schemeClr val="tx1"/>
                </a:solidFill>
                <a:effectLst/>
                <a:latin typeface="Arial" charset="0"/>
                <a:ea typeface="Arial" charset="0"/>
                <a:cs typeface="Arial" charset="0"/>
              </a:rPr>
              <a:t>) - C\hat{x}^-). \</a:t>
            </a:r>
            <a:r>
              <a:rPr lang="en-US" sz="1200" kern="1200" dirty="0" err="1">
                <a:solidFill>
                  <a:schemeClr val="tx1"/>
                </a:solidFill>
                <a:effectLst/>
                <a:latin typeface="Arial" charset="0"/>
                <a:ea typeface="Arial" charset="0"/>
                <a:cs typeface="Arial" charset="0"/>
              </a:rPr>
              <a:t>qquad</a:t>
            </a:r>
            <a:r>
              <a:rPr lang="en-US" sz="1200" kern="1200" dirty="0">
                <a:solidFill>
                  <a:schemeClr val="tx1"/>
                </a:solidFill>
                <a:effectLst/>
                <a:latin typeface="Arial" charset="0"/>
                <a:ea typeface="Arial" charset="0"/>
                <a:cs typeface="Arial" charset="0"/>
              </a:rPr>
              <a:t> \text{(Correction)}</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Define the estimation error</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\tilde{x} = x-\hat{x},</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and the covariance of the estimation error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P(t) = E\{ \tilde{x}(t) \tilde{x}(t)^{\top}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 $P=P^\top \</a:t>
            </a:r>
            <a:r>
              <a:rPr lang="en-US" sz="1200" kern="1200" dirty="0" err="1">
                <a:solidFill>
                  <a:schemeClr val="tx1"/>
                </a:solidFill>
                <a:effectLst/>
                <a:latin typeface="Arial" charset="0"/>
                <a:ea typeface="Arial" charset="0"/>
                <a:cs typeface="Arial" charset="0"/>
              </a:rPr>
              <a:t>geq</a:t>
            </a:r>
            <a:r>
              <a:rPr lang="en-US" sz="1200" kern="1200" dirty="0">
                <a:solidFill>
                  <a:schemeClr val="tx1"/>
                </a:solidFill>
                <a:effectLst/>
                <a:latin typeface="Arial" charset="0"/>
                <a:ea typeface="Arial" charset="0"/>
                <a:cs typeface="Arial" charset="0"/>
              </a:rPr>
              <a:t> 0$.</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{0.5cm}</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\par\</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{\bf Estimation Objective:}  Chose the estimation gain $L$ </a:t>
            </a:r>
            <a:r>
              <a:rPr lang="en-US" sz="1200" kern="1200" dirty="0" err="1">
                <a:solidFill>
                  <a:schemeClr val="tx1"/>
                </a:solidFill>
                <a:effectLst/>
                <a:latin typeface="Arial" charset="0"/>
                <a:ea typeface="Arial" charset="0"/>
                <a:cs typeface="Arial" charset="0"/>
              </a:rPr>
              <a:t>s.t.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\begin{itemize}</a:t>
            </a:r>
          </a:p>
          <a:p>
            <a:r>
              <a:rPr lang="en-US" sz="1200" kern="1200" dirty="0">
                <a:solidFill>
                  <a:schemeClr val="tx1"/>
                </a:solidFill>
                <a:effectLst/>
                <a:latin typeface="Arial" charset="0"/>
                <a:ea typeface="Arial" charset="0"/>
                <a:cs typeface="Arial" charset="0"/>
              </a:rPr>
              <a:t>\item $E\{\tilde{x}(t)\}=0$ (unbiased),</a:t>
            </a:r>
          </a:p>
          <a:p>
            <a:r>
              <a:rPr lang="en-US" sz="1200" kern="1200" dirty="0">
                <a:solidFill>
                  <a:schemeClr val="tx1"/>
                </a:solidFill>
                <a:effectLst/>
                <a:latin typeface="Arial" charset="0"/>
                <a:ea typeface="Arial" charset="0"/>
                <a:cs typeface="Arial" charset="0"/>
              </a:rPr>
              <a:t>\item $\text{trace}(P) = \sum \</a:t>
            </a:r>
            <a:r>
              <a:rPr lang="en-US" sz="1200" kern="1200" dirty="0" err="1">
                <a:solidFill>
                  <a:schemeClr val="tx1"/>
                </a:solidFill>
                <a:effectLst/>
                <a:latin typeface="Arial" charset="0"/>
                <a:ea typeface="Arial" charset="0"/>
                <a:cs typeface="Arial" charset="0"/>
              </a:rPr>
              <a:t>lambda_i</a:t>
            </a:r>
            <a:r>
              <a:rPr lang="en-US" sz="1200" kern="1200" dirty="0">
                <a:solidFill>
                  <a:schemeClr val="tx1"/>
                </a:solidFill>
                <a:effectLst/>
                <a:latin typeface="Arial" charset="0"/>
                <a:ea typeface="Arial" charset="0"/>
                <a:cs typeface="Arial" charset="0"/>
              </a:rPr>
              <a:t>$ is minimized.</a:t>
            </a:r>
          </a:p>
          <a:p>
            <a:r>
              <a:rPr lang="en-US" sz="1200" kern="1200" dirty="0">
                <a:solidFill>
                  <a:schemeClr val="tx1"/>
                </a:solidFill>
                <a:effectLst/>
                <a:latin typeface="Arial" charset="0"/>
                <a:ea typeface="Arial" charset="0"/>
                <a:cs typeface="Arial" charset="0"/>
              </a:rPr>
              <a:t>\end{itemize}</a:t>
            </a:r>
          </a:p>
          <a:p>
            <a:endParaRPr lang="en-US" dirty="0"/>
          </a:p>
        </p:txBody>
      </p:sp>
      <p:sp>
        <p:nvSpPr>
          <p:cNvPr id="4" name="Slide Number Placeholder 3"/>
          <p:cNvSpPr>
            <a:spLocks noGrp="1"/>
          </p:cNvSpPr>
          <p:nvPr>
            <p:ph type="sldNum" sz="quarter" idx="10"/>
          </p:nvPr>
        </p:nvSpPr>
        <p:spPr/>
        <p:txBody>
          <a:bodyPr/>
          <a:lstStyle/>
          <a:p>
            <a:fld id="{88A220D4-8918-2B41-8381-D87E20881A2A}" type="slidenum">
              <a:rPr lang="en-US" smtClean="0"/>
              <a:pPr/>
              <a:t>26</a:t>
            </a:fld>
            <a:endParaRPr lang="en-US"/>
          </a:p>
        </p:txBody>
      </p:sp>
    </p:spTree>
    <p:extLst>
      <p:ext uri="{BB962C8B-B14F-4D97-AF65-F5344CB8AC3E}">
        <p14:creationId xmlns:p14="http://schemas.microsoft.com/office/powerpoint/2010/main" val="13123984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solidFill>
                  <a:srgbClr val="000000"/>
                </a:solidFill>
                <a:effectLst/>
                <a:latin typeface="Monaco" pitchFamily="2" charset="77"/>
              </a:rPr>
              <a:t>\par\</a:t>
            </a:r>
            <a:r>
              <a:rPr lang="en-US" dirty="0" err="1">
                <a:solidFill>
                  <a:srgbClr val="000000"/>
                </a:solidFill>
                <a:effectLst/>
                <a:latin typeface="Monaco" pitchFamily="2" charset="77"/>
              </a:rPr>
              <a:t>noindent</a:t>
            </a:r>
            <a:r>
              <a:rPr lang="en-US" dirty="0">
                <a:solidFill>
                  <a:srgbClr val="000000"/>
                </a:solidFill>
                <a:effectLst/>
                <a:latin typeface="Monaco" pitchFamily="2" charset="77"/>
              </a:rPr>
              <a:t>{\bf Between Measurements (prediction):}</a:t>
            </a:r>
          </a:p>
          <a:p>
            <a:br>
              <a:rPr lang="en-US" dirty="0">
                <a:solidFill>
                  <a:srgbClr val="000000"/>
                </a:solidFill>
                <a:effectLst/>
                <a:latin typeface="Monaco" pitchFamily="2" charset="77"/>
              </a:rPr>
            </a:br>
            <a:endParaRPr lang="en-US" dirty="0">
              <a:solidFill>
                <a:srgbClr val="000000"/>
              </a:solidFill>
              <a:effectLst/>
              <a:latin typeface="Monaco" pitchFamily="2" charset="77"/>
            </a:endParaRPr>
          </a:p>
          <a:p>
            <a:br>
              <a:rPr lang="en-US" dirty="0">
                <a:solidFill>
                  <a:srgbClr val="000000"/>
                </a:solidFill>
                <a:effectLst/>
                <a:latin typeface="Monaco" pitchFamily="2" charset="77"/>
              </a:rPr>
            </a:br>
            <a:endParaRPr lang="en-US" dirty="0">
              <a:solidFill>
                <a:srgbClr val="000000"/>
              </a:solidFill>
              <a:effectLst/>
              <a:latin typeface="Monaco" pitchFamily="2" charset="77"/>
            </a:endParaRPr>
          </a:p>
          <a:p>
            <a:r>
              <a:rPr lang="en-US" dirty="0">
                <a:solidFill>
                  <a:srgbClr val="000000"/>
                </a:solidFill>
                <a:effectLst/>
                <a:latin typeface="Monaco" pitchFamily="2" charset="77"/>
              </a:rPr>
              <a:t>Differentiate $\tilde{x}$ </a:t>
            </a:r>
          </a:p>
          <a:p>
            <a:r>
              <a:rPr lang="en-US" dirty="0">
                <a:solidFill>
                  <a:srgbClr val="000000"/>
                </a:solidFill>
                <a:effectLst/>
                <a:latin typeface="Monaco" pitchFamily="2" charset="77"/>
              </a:rPr>
              <a:t>\begin{align*}</a:t>
            </a:r>
          </a:p>
          <a:p>
            <a:r>
              <a:rPr lang="en-US" dirty="0">
                <a:solidFill>
                  <a:srgbClr val="000000"/>
                </a:solidFill>
                <a:effectLst/>
                <a:latin typeface="Monaco" pitchFamily="2" charset="77"/>
              </a:rPr>
              <a:t>\dot{\tilde{x}} &amp;= \dot{x} - \dot{\hat{x}} \\</a:t>
            </a:r>
          </a:p>
          <a:p>
            <a:r>
              <a:rPr lang="en-US" dirty="0">
                <a:solidFill>
                  <a:srgbClr val="000000"/>
                </a:solidFill>
                <a:effectLst/>
                <a:latin typeface="Monaco" pitchFamily="2" charset="77"/>
              </a:rPr>
              <a:t>&amp;= Ax + Bu + \xi - A\hat{x} - Bu \\</a:t>
            </a:r>
          </a:p>
          <a:p>
            <a:r>
              <a:rPr lang="en-US" dirty="0">
                <a:solidFill>
                  <a:srgbClr val="000000"/>
                </a:solidFill>
                <a:effectLst/>
                <a:latin typeface="Monaco" pitchFamily="2" charset="77"/>
              </a:rPr>
              <a:t>&amp;= A\tilde{x} + \xi.</a:t>
            </a:r>
          </a:p>
          <a:p>
            <a:r>
              <a:rPr lang="en-US" dirty="0">
                <a:solidFill>
                  <a:srgbClr val="000000"/>
                </a:solidFill>
                <a:effectLst/>
                <a:latin typeface="Monaco" pitchFamily="2" charset="77"/>
              </a:rPr>
              <a:t>\end{align*}</a:t>
            </a:r>
          </a:p>
          <a:p>
            <a:r>
              <a:rPr lang="en-US" dirty="0">
                <a:solidFill>
                  <a:srgbClr val="000000"/>
                </a:solidFill>
                <a:effectLst/>
                <a:latin typeface="Monaco" pitchFamily="2" charset="77"/>
              </a:rPr>
              <a:t>Solve for $\tilde{x}(t)$:</a:t>
            </a:r>
          </a:p>
          <a:p>
            <a:r>
              <a:rPr lang="en-US" dirty="0">
                <a:solidFill>
                  <a:srgbClr val="000000"/>
                </a:solidFill>
                <a:effectLst/>
                <a:latin typeface="Monaco" pitchFamily="2" charset="77"/>
              </a:rPr>
              <a:t>\[</a:t>
            </a:r>
          </a:p>
          <a:p>
            <a:r>
              <a:rPr lang="en-US" dirty="0">
                <a:solidFill>
                  <a:srgbClr val="000000"/>
                </a:solidFill>
                <a:effectLst/>
                <a:latin typeface="Monaco" pitchFamily="2" charset="77"/>
              </a:rPr>
              <a:t>\tilde{x}(t) = e^{At}\tilde{x}_0 + \int_0^t</a:t>
            </a:r>
          </a:p>
          <a:p>
            <a:r>
              <a:rPr lang="en-US" dirty="0">
                <a:solidFill>
                  <a:srgbClr val="000000"/>
                </a:solidFill>
                <a:effectLst/>
                <a:latin typeface="Monaco" pitchFamily="2" charset="77"/>
              </a:rPr>
              <a:t>e^{A(t-\tau)}\xi(\tau)\,d\tau.</a:t>
            </a:r>
          </a:p>
          <a:p>
            <a:r>
              <a:rPr lang="en-US" dirty="0">
                <a:solidFill>
                  <a:srgbClr val="000000"/>
                </a:solidFill>
                <a:effectLst/>
                <a:latin typeface="Monaco" pitchFamily="2" charset="77"/>
              </a:rPr>
              <a:t>\]</a:t>
            </a:r>
          </a:p>
          <a:p>
            <a:r>
              <a:rPr lang="en-US" dirty="0">
                <a:solidFill>
                  <a:srgbClr val="000000"/>
                </a:solidFill>
                <a:effectLst/>
                <a:latin typeface="Monaco" pitchFamily="2" charset="77"/>
              </a:rPr>
              <a:t>Note that</a:t>
            </a:r>
          </a:p>
          <a:p>
            <a:r>
              <a:rPr lang="en-US" dirty="0">
                <a:solidFill>
                  <a:srgbClr val="000000"/>
                </a:solidFill>
                <a:effectLst/>
                <a:latin typeface="Monaco" pitchFamily="2" charset="77"/>
              </a:rPr>
              <a:t>\[</a:t>
            </a:r>
          </a:p>
          <a:p>
            <a:r>
              <a:rPr lang="en-US" dirty="0">
                <a:solidFill>
                  <a:srgbClr val="000000"/>
                </a:solidFill>
                <a:effectLst/>
                <a:latin typeface="Monaco" pitchFamily="2" charset="77"/>
              </a:rPr>
              <a:t>E\left\{\tilde{x}(t)\right\} = e^{At}E\left\{\tilde{x}_0\right\} + \int_0^t</a:t>
            </a:r>
          </a:p>
          <a:p>
            <a:r>
              <a:rPr lang="en-US" dirty="0">
                <a:solidFill>
                  <a:srgbClr val="000000"/>
                </a:solidFill>
                <a:effectLst/>
                <a:latin typeface="Monaco" pitchFamily="2" charset="77"/>
              </a:rPr>
              <a:t>e^{A(t-\tau)}E\left\{\xi(\tau)\right\}\,d\tau = 0</a:t>
            </a:r>
          </a:p>
          <a:p>
            <a:r>
              <a:rPr lang="en-US" dirty="0">
                <a:solidFill>
                  <a:srgbClr val="000000"/>
                </a:solidFill>
                <a:effectLst/>
                <a:latin typeface="Monaco" pitchFamily="2" charset="77"/>
              </a:rPr>
              <a:t>\]</a:t>
            </a:r>
          </a:p>
        </p:txBody>
      </p:sp>
      <p:sp>
        <p:nvSpPr>
          <p:cNvPr id="4" name="Slide Number Placeholder 3"/>
          <p:cNvSpPr>
            <a:spLocks noGrp="1"/>
          </p:cNvSpPr>
          <p:nvPr>
            <p:ph type="sldNum" sz="quarter" idx="10"/>
          </p:nvPr>
        </p:nvSpPr>
        <p:spPr/>
        <p:txBody>
          <a:bodyPr/>
          <a:lstStyle/>
          <a:p>
            <a:fld id="{88A220D4-8918-2B41-8381-D87E20881A2A}" type="slidenum">
              <a:rPr lang="en-US" smtClean="0"/>
              <a:pPr/>
              <a:t>27</a:t>
            </a:fld>
            <a:endParaRPr lang="en-US"/>
          </a:p>
        </p:txBody>
      </p:sp>
    </p:spTree>
    <p:extLst>
      <p:ext uri="{BB962C8B-B14F-4D97-AF65-F5344CB8AC3E}">
        <p14:creationId xmlns:p14="http://schemas.microsoft.com/office/powerpoint/2010/main" val="16747582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\par\</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{\bf Between Measurements (prediction):}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Compute the evolution of the error covariance $P$:</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\dot{P} &amp;= \frac{d}{dt} E\{\tilde{x}\tilde{x}^{\top}\} </a:t>
            </a:r>
          </a:p>
          <a:p>
            <a:r>
              <a:rPr lang="en-US" sz="1200" kern="1200" dirty="0">
                <a:solidFill>
                  <a:schemeClr val="tx1"/>
                </a:solidFill>
                <a:effectLst/>
                <a:latin typeface="Arial" charset="0"/>
                <a:ea typeface="Arial" charset="0"/>
                <a:cs typeface="Arial" charset="0"/>
              </a:rPr>
              <a:t>= E\{ \dot{\tilde{x}}\tilde{x}^{\top} + \tilde{x}\dot{\tilde{x}}^{\top} \} \\</a:t>
            </a:r>
          </a:p>
          <a:p>
            <a:r>
              <a:rPr lang="en-US" sz="1200" kern="1200" dirty="0">
                <a:solidFill>
                  <a:schemeClr val="tx1"/>
                </a:solidFill>
                <a:effectLst/>
                <a:latin typeface="Arial" charset="0"/>
                <a:ea typeface="Arial" charset="0"/>
                <a:cs typeface="Arial" charset="0"/>
              </a:rPr>
              <a:t>&amp;= E\left\{ A\tilde{x}\tilde{x}^{\top} + \xi\tilde{x}^{\top} +</a:t>
            </a:r>
          </a:p>
          <a:p>
            <a:r>
              <a:rPr lang="en-US" sz="1200" kern="1200" dirty="0">
                <a:solidFill>
                  <a:schemeClr val="tx1"/>
                </a:solidFill>
                <a:effectLst/>
                <a:latin typeface="Arial" charset="0"/>
                <a:ea typeface="Arial" charset="0"/>
                <a:cs typeface="Arial" charset="0"/>
              </a:rPr>
              <a:t>\tilde{x}\tilde{x}^{\top}A^{\top} + \tilde{x}\xi^{\top} \right\} \\</a:t>
            </a:r>
          </a:p>
          <a:p>
            <a:r>
              <a:rPr lang="en-US" sz="1200" kern="1200" dirty="0">
                <a:solidFill>
                  <a:schemeClr val="tx1"/>
                </a:solidFill>
                <a:effectLst/>
                <a:latin typeface="Arial" charset="0"/>
                <a:ea typeface="Arial" charset="0"/>
                <a:cs typeface="Arial" charset="0"/>
              </a:rPr>
              <a:t>&amp;= AP + PA^{\top} + E\{\xi\tilde{x}^{\top}\} + E\{\tilde{x}\xi^{\top}\},</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Where</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E\{\tilde{x}\xi^{\top}\} &amp;=</a:t>
            </a:r>
          </a:p>
          <a:p>
            <a:r>
              <a:rPr lang="en-US" sz="1200" kern="1200" dirty="0">
                <a:solidFill>
                  <a:schemeClr val="tx1"/>
                </a:solidFill>
                <a:effectLst/>
                <a:latin typeface="Arial" charset="0"/>
                <a:ea typeface="Arial" charset="0"/>
                <a:cs typeface="Arial" charset="0"/>
              </a:rPr>
              <a:t>    E\{</a:t>
            </a:r>
          </a:p>
          <a:p>
            <a:r>
              <a:rPr lang="en-US" sz="1200" kern="1200" dirty="0">
                <a:solidFill>
                  <a:schemeClr val="tx1"/>
                </a:solidFill>
                <a:effectLst/>
                <a:latin typeface="Arial" charset="0"/>
                <a:ea typeface="Arial" charset="0"/>
                <a:cs typeface="Arial" charset="0"/>
              </a:rPr>
              <a:t>    e^{At}\tilde{x}_0 \xi^{\top}(t)</a:t>
            </a:r>
          </a:p>
          <a:p>
            <a:r>
              <a:rPr lang="en-US" sz="1200" kern="1200" dirty="0">
                <a:solidFill>
                  <a:schemeClr val="tx1"/>
                </a:solidFill>
                <a:effectLst/>
                <a:latin typeface="Arial" charset="0"/>
                <a:ea typeface="Arial" charset="0"/>
                <a:cs typeface="Arial" charset="0"/>
              </a:rPr>
              <a:t>    + \int_0^t e^{A(t-\tau)}\xi(\tau)\xi^{\top}(t)\,d\tau</a:t>
            </a:r>
          </a:p>
          <a:p>
            <a:r>
              <a:rPr lang="en-US" sz="1200" kern="1200" dirty="0">
                <a:solidFill>
                  <a:schemeClr val="tx1"/>
                </a:solidFill>
                <a:effectLst/>
                <a:latin typeface="Arial" charset="0"/>
                <a:ea typeface="Arial" charset="0"/>
                <a:cs typeface="Arial" charset="0"/>
              </a:rPr>
              <a:t>    \} \\</a:t>
            </a:r>
          </a:p>
          <a:p>
            <a:r>
              <a:rPr lang="en-US" sz="1200" kern="1200" dirty="0">
                <a:solidFill>
                  <a:schemeClr val="tx1"/>
                </a:solidFill>
                <a:effectLst/>
                <a:latin typeface="Arial" charset="0"/>
                <a:ea typeface="Arial" charset="0"/>
                <a:cs typeface="Arial" charset="0"/>
              </a:rPr>
              <a:t>&amp;= \int_0^t e^{A(t-\tau)}Q\delta(t-\tau)\,d\tau \\</a:t>
            </a:r>
          </a:p>
          <a:p>
            <a:r>
              <a:rPr lang="en-US" sz="1200" kern="1200" dirty="0">
                <a:solidFill>
                  <a:schemeClr val="tx1"/>
                </a:solidFill>
                <a:effectLst/>
                <a:latin typeface="Arial" charset="0"/>
                <a:ea typeface="Arial" charset="0"/>
                <a:cs typeface="Arial" charset="0"/>
              </a:rPr>
              <a:t>&amp;= \frac{1}{2} Q. \</a:t>
            </a:r>
            <a:r>
              <a:rPr lang="en-US" sz="1200" kern="1200" dirty="0" err="1">
                <a:solidFill>
                  <a:schemeClr val="tx1"/>
                </a:solidFill>
                <a:effectLst/>
                <a:latin typeface="Arial" charset="0"/>
                <a:ea typeface="Arial" charset="0"/>
                <a:cs typeface="Arial" charset="0"/>
              </a:rPr>
              <a:t>qquad</a:t>
            </a:r>
            <a:r>
              <a:rPr lang="en-US" sz="1200" kern="1200" dirty="0">
                <a:solidFill>
                  <a:schemeClr val="tx1"/>
                </a:solidFill>
                <a:effectLst/>
                <a:latin typeface="Arial" charset="0"/>
                <a:ea typeface="Arial" charset="0"/>
                <a:cs typeface="Arial" charset="0"/>
              </a:rPr>
              <a:t> \text{(only used half of area in delta function)}</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Therefore</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\dot{P} = AP + PA^{\top} + Q.</a:t>
            </a:r>
          </a:p>
          <a:p>
            <a:r>
              <a:rPr lang="en-US" sz="1200" kern="1200" dirty="0">
                <a:solidFill>
                  <a:schemeClr val="tx1"/>
                </a:solidFill>
                <a:effectLst/>
                <a:latin typeface="Arial" charset="0"/>
                <a:ea typeface="Arial" charset="0"/>
                <a:cs typeface="Arial" charset="0"/>
              </a:rPr>
              <a:t>\]</a:t>
            </a:r>
          </a:p>
        </p:txBody>
      </p:sp>
      <p:sp>
        <p:nvSpPr>
          <p:cNvPr id="4" name="Slide Number Placeholder 3"/>
          <p:cNvSpPr>
            <a:spLocks noGrp="1"/>
          </p:cNvSpPr>
          <p:nvPr>
            <p:ph type="sldNum" sz="quarter" idx="10"/>
          </p:nvPr>
        </p:nvSpPr>
        <p:spPr/>
        <p:txBody>
          <a:bodyPr/>
          <a:lstStyle/>
          <a:p>
            <a:fld id="{88A220D4-8918-2B41-8381-D87E20881A2A}" type="slidenum">
              <a:rPr lang="en-US" smtClean="0"/>
              <a:pPr/>
              <a:t>28</a:t>
            </a:fld>
            <a:endParaRPr lang="en-US"/>
          </a:p>
        </p:txBody>
      </p:sp>
    </p:spTree>
    <p:extLst>
      <p:ext uri="{BB962C8B-B14F-4D97-AF65-F5344CB8AC3E}">
        <p14:creationId xmlns:p14="http://schemas.microsoft.com/office/powerpoint/2010/main" val="9227484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solidFill>
                  <a:srgbClr val="000000"/>
                </a:solidFill>
                <a:effectLst/>
                <a:latin typeface="Monaco" pitchFamily="2" charset="77"/>
              </a:rPr>
              <a:t>\par\</a:t>
            </a:r>
            <a:r>
              <a:rPr lang="en-US" dirty="0" err="1">
                <a:solidFill>
                  <a:srgbClr val="000000"/>
                </a:solidFill>
                <a:effectLst/>
                <a:latin typeface="Monaco" pitchFamily="2" charset="77"/>
              </a:rPr>
              <a:t>noindent</a:t>
            </a:r>
            <a:r>
              <a:rPr lang="en-US" dirty="0">
                <a:solidFill>
                  <a:srgbClr val="000000"/>
                </a:solidFill>
                <a:effectLst/>
                <a:latin typeface="Monaco" pitchFamily="2" charset="77"/>
              </a:rPr>
              <a:t>{\bf At Measurements (correction):}</a:t>
            </a:r>
          </a:p>
          <a:p>
            <a:br>
              <a:rPr lang="en-US" dirty="0">
                <a:solidFill>
                  <a:srgbClr val="000000"/>
                </a:solidFill>
                <a:effectLst/>
                <a:latin typeface="Monaco" pitchFamily="2" charset="77"/>
              </a:rPr>
            </a:br>
            <a:endParaRPr lang="en-US" dirty="0">
              <a:solidFill>
                <a:srgbClr val="000000"/>
              </a:solidFill>
              <a:effectLst/>
              <a:latin typeface="Monaco" pitchFamily="2" charset="77"/>
            </a:endParaRPr>
          </a:p>
          <a:p>
            <a:br>
              <a:rPr lang="en-US" dirty="0">
                <a:solidFill>
                  <a:srgbClr val="000000"/>
                </a:solidFill>
                <a:effectLst/>
                <a:latin typeface="Monaco" pitchFamily="2" charset="77"/>
              </a:rPr>
            </a:br>
            <a:endParaRPr lang="en-US" dirty="0">
              <a:solidFill>
                <a:srgbClr val="000000"/>
              </a:solidFill>
              <a:effectLst/>
              <a:latin typeface="Monaco" pitchFamily="2" charset="77"/>
            </a:endParaRPr>
          </a:p>
          <a:p>
            <a:r>
              <a:rPr lang="en-US" dirty="0">
                <a:solidFill>
                  <a:srgbClr val="000000"/>
                </a:solidFill>
                <a:effectLst/>
                <a:latin typeface="Monaco" pitchFamily="2" charset="77"/>
              </a:rPr>
              <a:t>At a measurement, we have that</a:t>
            </a:r>
          </a:p>
          <a:p>
            <a:r>
              <a:rPr lang="en-US" dirty="0">
                <a:solidFill>
                  <a:srgbClr val="000000"/>
                </a:solidFill>
                <a:effectLst/>
                <a:latin typeface="Monaco" pitchFamily="2" charset="77"/>
              </a:rPr>
              <a:t>\begin{align*}</a:t>
            </a:r>
          </a:p>
          <a:p>
            <a:r>
              <a:rPr lang="en-US" dirty="0">
                <a:solidFill>
                  <a:srgbClr val="000000"/>
                </a:solidFill>
                <a:effectLst/>
                <a:latin typeface="Monaco" pitchFamily="2" charset="77"/>
              </a:rPr>
              <a:t>\tilde{x}^{+} &amp;= x-\hat{x}^{+} \\</a:t>
            </a:r>
          </a:p>
          <a:p>
            <a:r>
              <a:rPr lang="en-US" dirty="0">
                <a:solidFill>
                  <a:srgbClr val="000000"/>
                </a:solidFill>
                <a:effectLst/>
                <a:latin typeface="Monaco" pitchFamily="2" charset="77"/>
              </a:rPr>
              <a:t>&amp;= x-\hat{x}^{-} - L\left(</a:t>
            </a:r>
            <a:r>
              <a:rPr lang="en-US" dirty="0" err="1">
                <a:solidFill>
                  <a:srgbClr val="000000"/>
                </a:solidFill>
                <a:effectLst/>
                <a:latin typeface="Monaco" pitchFamily="2" charset="77"/>
              </a:rPr>
              <a:t>Cx</a:t>
            </a:r>
            <a:r>
              <a:rPr lang="en-US" dirty="0">
                <a:solidFill>
                  <a:srgbClr val="000000"/>
                </a:solidFill>
                <a:effectLst/>
                <a:latin typeface="Monaco" pitchFamily="2" charset="77"/>
              </a:rPr>
              <a:t> + \eta - C\hat{x}^{-}\right) \\</a:t>
            </a:r>
          </a:p>
          <a:p>
            <a:r>
              <a:rPr lang="en-US" dirty="0">
                <a:solidFill>
                  <a:srgbClr val="000000"/>
                </a:solidFill>
                <a:effectLst/>
                <a:latin typeface="Monaco" pitchFamily="2" charset="77"/>
              </a:rPr>
              <a:t>&amp;= \tilde{x}^{-} - LC\tilde{x}^{-} - L\eta.</a:t>
            </a:r>
          </a:p>
          <a:p>
            <a:r>
              <a:rPr lang="en-US" dirty="0">
                <a:solidFill>
                  <a:srgbClr val="000000"/>
                </a:solidFill>
                <a:effectLst/>
                <a:latin typeface="Monaco" pitchFamily="2" charset="77"/>
              </a:rPr>
              <a:t>\end{align*}</a:t>
            </a:r>
          </a:p>
          <a:p>
            <a:r>
              <a:rPr lang="en-US" dirty="0">
                <a:solidFill>
                  <a:srgbClr val="000000"/>
                </a:solidFill>
                <a:effectLst/>
                <a:latin typeface="Monaco" pitchFamily="2" charset="77"/>
              </a:rPr>
              <a:t>We also have that</a:t>
            </a:r>
          </a:p>
          <a:p>
            <a:r>
              <a:rPr lang="en-US" dirty="0">
                <a:solidFill>
                  <a:srgbClr val="000000"/>
                </a:solidFill>
                <a:effectLst/>
                <a:latin typeface="Monaco" pitchFamily="2" charset="77"/>
              </a:rPr>
              <a:t>\begin{align*}</a:t>
            </a:r>
          </a:p>
          <a:p>
            <a:r>
              <a:rPr lang="en-US" dirty="0">
                <a:solidFill>
                  <a:srgbClr val="000000"/>
                </a:solidFill>
                <a:effectLst/>
                <a:latin typeface="Monaco" pitchFamily="2" charset="77"/>
              </a:rPr>
              <a:t>P^{+} &amp;= E\{ \tilde{x}^{+}\tilde{x}^{+T} \}  \\</a:t>
            </a:r>
          </a:p>
          <a:p>
            <a:r>
              <a:rPr lang="en-US" dirty="0">
                <a:solidFill>
                  <a:srgbClr val="000000"/>
                </a:solidFill>
                <a:effectLst/>
                <a:latin typeface="Monaco" pitchFamily="2" charset="77"/>
              </a:rPr>
              <a:t>&amp;= E\left\{ \left( \tilde{x}^{-} - LC\tilde{x}^{-} - L\eta \right)</a:t>
            </a:r>
          </a:p>
          <a:p>
            <a:r>
              <a:rPr lang="en-US" dirty="0">
                <a:solidFill>
                  <a:srgbClr val="000000"/>
                </a:solidFill>
                <a:effectLst/>
                <a:latin typeface="Monaco" pitchFamily="2" charset="77"/>
              </a:rPr>
              <a:t>\left( \tilde{x}^{-} - LC\tilde{x}^{-} - L\eta \right)^{\top} \right\} \</a:t>
            </a:r>
            <a:r>
              <a:rPr lang="en-US" dirty="0" err="1">
                <a:solidFill>
                  <a:srgbClr val="000000"/>
                </a:solidFill>
                <a:effectLst/>
                <a:latin typeface="Monaco" pitchFamily="2" charset="77"/>
              </a:rPr>
              <a:t>notag</a:t>
            </a:r>
            <a:r>
              <a:rPr lang="en-US" dirty="0">
                <a:solidFill>
                  <a:srgbClr val="000000"/>
                </a:solidFill>
                <a:effectLst/>
                <a:latin typeface="Monaco" pitchFamily="2" charset="77"/>
              </a:rPr>
              <a:t> \\</a:t>
            </a:r>
          </a:p>
          <a:p>
            <a:r>
              <a:rPr lang="en-US" dirty="0">
                <a:solidFill>
                  <a:srgbClr val="000000"/>
                </a:solidFill>
                <a:effectLst/>
                <a:latin typeface="Monaco" pitchFamily="2" charset="77"/>
              </a:rPr>
              <a:t>&amp;= E\Big\{ \tilde{x}^{-}\tilde{x}^{-\top} -</a:t>
            </a:r>
          </a:p>
          <a:p>
            <a:r>
              <a:rPr lang="en-US" dirty="0">
                <a:solidFill>
                  <a:srgbClr val="000000"/>
                </a:solidFill>
                <a:effectLst/>
                <a:latin typeface="Monaco" pitchFamily="2" charset="77"/>
              </a:rPr>
              <a:t>\tilde{x}^{-}\tilde{x}^{-\top} C^{\top} L^{\top} - \tilde{x}^{-} \eta^{\top} L^{\top}</a:t>
            </a:r>
          </a:p>
          <a:p>
            <a:r>
              <a:rPr lang="en-US" dirty="0">
                <a:solidFill>
                  <a:srgbClr val="000000"/>
                </a:solidFill>
                <a:effectLst/>
                <a:latin typeface="Monaco" pitchFamily="2" charset="77"/>
              </a:rPr>
              <a:t>-LC\tilde{x}^{-}\tilde{x}^{-\top} + LC</a:t>
            </a:r>
          </a:p>
          <a:p>
            <a:r>
              <a:rPr lang="en-US" dirty="0">
                <a:solidFill>
                  <a:srgbClr val="000000"/>
                </a:solidFill>
                <a:effectLst/>
                <a:latin typeface="Monaco" pitchFamily="2" charset="77"/>
              </a:rPr>
              <a:t>\tilde{x}^{-}\tilde{x}^{-\top} C^{\top} L^{\top} + LC\tilde{x}^{-}\eta^{\top}L^{\top} </a:t>
            </a:r>
          </a:p>
          <a:p>
            <a:r>
              <a:rPr lang="en-US" dirty="0">
                <a:solidFill>
                  <a:srgbClr val="000000"/>
                </a:solidFill>
                <a:effectLst/>
                <a:latin typeface="Monaco" pitchFamily="2" charset="77"/>
              </a:rPr>
              <a:t>\\ &amp; \</a:t>
            </a:r>
            <a:r>
              <a:rPr lang="en-US" dirty="0" err="1">
                <a:solidFill>
                  <a:srgbClr val="000000"/>
                </a:solidFill>
                <a:effectLst/>
                <a:latin typeface="Monaco" pitchFamily="2" charset="77"/>
              </a:rPr>
              <a:t>qquad</a:t>
            </a:r>
            <a:r>
              <a:rPr lang="en-US" dirty="0">
                <a:solidFill>
                  <a:srgbClr val="000000"/>
                </a:solidFill>
                <a:effectLst/>
                <a:latin typeface="Monaco" pitchFamily="2" charset="77"/>
              </a:rPr>
              <a:t> \</a:t>
            </a:r>
            <a:r>
              <a:rPr lang="en-US" dirty="0" err="1">
                <a:solidFill>
                  <a:srgbClr val="000000"/>
                </a:solidFill>
                <a:effectLst/>
                <a:latin typeface="Monaco" pitchFamily="2" charset="77"/>
              </a:rPr>
              <a:t>qquad</a:t>
            </a:r>
            <a:endParaRPr lang="en-US" dirty="0">
              <a:solidFill>
                <a:srgbClr val="000000"/>
              </a:solidFill>
              <a:effectLst/>
              <a:latin typeface="Monaco" pitchFamily="2" charset="77"/>
            </a:endParaRPr>
          </a:p>
          <a:p>
            <a:r>
              <a:rPr lang="en-US" dirty="0">
                <a:solidFill>
                  <a:srgbClr val="000000"/>
                </a:solidFill>
                <a:effectLst/>
                <a:latin typeface="Monaco" pitchFamily="2" charset="77"/>
              </a:rPr>
              <a:t>-L\eta\tilde{x}^{-\top} + L\eta\tilde{x}^{-\top}C^{\top}L^{\top} +</a:t>
            </a:r>
          </a:p>
          <a:p>
            <a:r>
              <a:rPr lang="en-US" dirty="0">
                <a:solidFill>
                  <a:srgbClr val="000000"/>
                </a:solidFill>
                <a:effectLst/>
                <a:latin typeface="Monaco" pitchFamily="2" charset="77"/>
              </a:rPr>
              <a:t>L\eta\eta^{\top}L^{\top} \Big\} \\</a:t>
            </a:r>
          </a:p>
          <a:p>
            <a:r>
              <a:rPr lang="en-US" dirty="0">
                <a:solidFill>
                  <a:srgbClr val="000000"/>
                </a:solidFill>
                <a:effectLst/>
                <a:latin typeface="Monaco" pitchFamily="2" charset="77"/>
              </a:rPr>
              <a:t>&amp;= P^{-} - P^{-}C^{\top}L^{\top} - LCP^{-} + LCP^{-}C^{\top}L^{\top} + LRL^{\top} \\</a:t>
            </a:r>
          </a:p>
          <a:p>
            <a:r>
              <a:rPr lang="en-US" dirty="0">
                <a:solidFill>
                  <a:srgbClr val="000000"/>
                </a:solidFill>
                <a:effectLst/>
                <a:latin typeface="Monaco" pitchFamily="2" charset="77"/>
              </a:rPr>
              <a:t>&amp;= (I - LC)P^{-}(I-LC)^\top + LRL^\top.</a:t>
            </a:r>
          </a:p>
          <a:p>
            <a:r>
              <a:rPr lang="en-US" dirty="0">
                <a:solidFill>
                  <a:srgbClr val="000000"/>
                </a:solidFill>
                <a:effectLst/>
                <a:latin typeface="Monaco" pitchFamily="2" charset="77"/>
              </a:rPr>
              <a:t>\end{align*}</a:t>
            </a:r>
          </a:p>
          <a:p>
            <a:br>
              <a:rPr lang="en-US" dirty="0">
                <a:solidFill>
                  <a:srgbClr val="000000"/>
                </a:solidFill>
                <a:effectLst/>
                <a:latin typeface="Monaco" pitchFamily="2" charset="77"/>
              </a:rPr>
            </a:br>
            <a:endParaRPr lang="en-US" dirty="0">
              <a:solidFill>
                <a:srgbClr val="000000"/>
              </a:solidFill>
              <a:effectLst/>
              <a:latin typeface="Monaco" pitchFamily="2" charset="77"/>
            </a:endParaRPr>
          </a:p>
          <a:p>
            <a:br>
              <a:rPr lang="en-US" dirty="0">
                <a:solidFill>
                  <a:srgbClr val="000000"/>
                </a:solidFill>
                <a:effectLst/>
                <a:latin typeface="Monaco" pitchFamily="2" charset="77"/>
              </a:rPr>
            </a:br>
            <a:endParaRPr lang="en-US" dirty="0">
              <a:solidFill>
                <a:srgbClr val="000000"/>
              </a:solidFill>
              <a:effectLst/>
              <a:latin typeface="Monaco" pitchFamily="2" charset="77"/>
            </a:endParaRPr>
          </a:p>
          <a:p>
            <a:r>
              <a:rPr lang="en-US" dirty="0">
                <a:solidFill>
                  <a:srgbClr val="000000"/>
                </a:solidFill>
                <a:effectLst/>
                <a:latin typeface="Monaco" pitchFamily="2" charset="77"/>
              </a:rPr>
              <a:t>\par\</a:t>
            </a:r>
            <a:r>
              <a:rPr lang="en-US" dirty="0" err="1">
                <a:solidFill>
                  <a:srgbClr val="000000"/>
                </a:solidFill>
                <a:effectLst/>
                <a:latin typeface="Monaco" pitchFamily="2" charset="77"/>
              </a:rPr>
              <a:t>noindent</a:t>
            </a:r>
            <a:r>
              <a:rPr lang="en-US" dirty="0">
                <a:solidFill>
                  <a:srgbClr val="000000"/>
                </a:solidFill>
                <a:effectLst/>
                <a:latin typeface="Monaco" pitchFamily="2" charset="77"/>
              </a:rPr>
              <a:t>{\bf Objective:} Pick $L$ to minimize $\text{trace}(P^+)$.</a:t>
            </a:r>
          </a:p>
        </p:txBody>
      </p:sp>
      <p:sp>
        <p:nvSpPr>
          <p:cNvPr id="4" name="Slide Number Placeholder 3"/>
          <p:cNvSpPr>
            <a:spLocks noGrp="1"/>
          </p:cNvSpPr>
          <p:nvPr>
            <p:ph type="sldNum" sz="quarter" idx="10"/>
          </p:nvPr>
        </p:nvSpPr>
        <p:spPr/>
        <p:txBody>
          <a:bodyPr/>
          <a:lstStyle/>
          <a:p>
            <a:fld id="{88A220D4-8918-2B41-8381-D87E20881A2A}" type="slidenum">
              <a:rPr lang="en-US" smtClean="0"/>
              <a:pPr/>
              <a:t>29</a:t>
            </a:fld>
            <a:endParaRPr lang="en-US"/>
          </a:p>
        </p:txBody>
      </p:sp>
    </p:spTree>
    <p:extLst>
      <p:ext uri="{BB962C8B-B14F-4D97-AF65-F5344CB8AC3E}">
        <p14:creationId xmlns:p14="http://schemas.microsoft.com/office/powerpoint/2010/main" val="8923734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solidFill>
                  <a:srgbClr val="000000"/>
                </a:solidFill>
                <a:effectLst/>
                <a:latin typeface="Monaco" pitchFamily="2" charset="77"/>
              </a:rPr>
              <a:t>\par\</a:t>
            </a:r>
            <a:r>
              <a:rPr lang="en-US" dirty="0" err="1">
                <a:solidFill>
                  <a:srgbClr val="000000"/>
                </a:solidFill>
                <a:effectLst/>
                <a:latin typeface="Monaco" pitchFamily="2" charset="77"/>
              </a:rPr>
              <a:t>noindent</a:t>
            </a:r>
            <a:r>
              <a:rPr lang="en-US" dirty="0">
                <a:solidFill>
                  <a:srgbClr val="000000"/>
                </a:solidFill>
                <a:effectLst/>
                <a:latin typeface="Monaco" pitchFamily="2" charset="77"/>
              </a:rPr>
              <a:t>{\bf At Measurements (correction):}</a:t>
            </a:r>
          </a:p>
          <a:p>
            <a:br>
              <a:rPr lang="en-US" dirty="0">
                <a:solidFill>
                  <a:srgbClr val="000000"/>
                </a:solidFill>
                <a:effectLst/>
                <a:latin typeface="Monaco" pitchFamily="2" charset="77"/>
              </a:rPr>
            </a:br>
            <a:endParaRPr lang="en-US" dirty="0">
              <a:solidFill>
                <a:srgbClr val="000000"/>
              </a:solidFill>
              <a:effectLst/>
              <a:latin typeface="Monaco" pitchFamily="2" charset="77"/>
            </a:endParaRPr>
          </a:p>
          <a:p>
            <a:br>
              <a:rPr lang="en-US" dirty="0">
                <a:solidFill>
                  <a:srgbClr val="000000"/>
                </a:solidFill>
                <a:effectLst/>
                <a:latin typeface="Monaco" pitchFamily="2" charset="77"/>
              </a:rPr>
            </a:br>
            <a:endParaRPr lang="en-US" dirty="0">
              <a:solidFill>
                <a:srgbClr val="000000"/>
              </a:solidFill>
              <a:effectLst/>
              <a:latin typeface="Monaco" pitchFamily="2" charset="77"/>
            </a:endParaRPr>
          </a:p>
          <a:p>
            <a:r>
              <a:rPr lang="en-US" dirty="0">
                <a:solidFill>
                  <a:srgbClr val="000000"/>
                </a:solidFill>
                <a:effectLst/>
                <a:latin typeface="Monaco" pitchFamily="2" charset="77"/>
              </a:rPr>
              <a:t>Using</a:t>
            </a:r>
          </a:p>
          <a:p>
            <a:r>
              <a:rPr lang="en-US" dirty="0">
                <a:solidFill>
                  <a:srgbClr val="000000"/>
                </a:solidFill>
                <a:effectLst/>
                <a:latin typeface="Monaco" pitchFamily="2" charset="77"/>
              </a:rPr>
              <a:t>\begin{align*}</a:t>
            </a:r>
          </a:p>
          <a:p>
            <a:r>
              <a:rPr lang="en-US" dirty="0">
                <a:solidFill>
                  <a:srgbClr val="000000"/>
                </a:solidFill>
                <a:effectLst/>
                <a:latin typeface="Monaco" pitchFamily="2" charset="77"/>
              </a:rPr>
              <a:t>\frac{\partial}{\partial A} \text{trace}(BAD) &amp;= B^{\top} D^{\top},</a:t>
            </a:r>
          </a:p>
          <a:p>
            <a:r>
              <a:rPr lang="en-US" dirty="0">
                <a:solidFill>
                  <a:srgbClr val="000000"/>
                </a:solidFill>
                <a:effectLst/>
                <a:latin typeface="Monaco" pitchFamily="2" charset="77"/>
              </a:rPr>
              <a:t>\\</a:t>
            </a:r>
          </a:p>
          <a:p>
            <a:r>
              <a:rPr lang="en-US" dirty="0">
                <a:solidFill>
                  <a:srgbClr val="000000"/>
                </a:solidFill>
                <a:effectLst/>
                <a:latin typeface="Monaco" pitchFamily="2" charset="77"/>
              </a:rPr>
              <a:t>\frac{\partial}{\partial A} \text{trace}(ABA^{\top}) &amp;= 2AB, \text{~if~} B=B^{\top}, </a:t>
            </a:r>
          </a:p>
          <a:p>
            <a:r>
              <a:rPr lang="en-US" dirty="0">
                <a:solidFill>
                  <a:srgbClr val="000000"/>
                </a:solidFill>
                <a:effectLst/>
                <a:latin typeface="Monaco" pitchFamily="2" charset="77"/>
              </a:rPr>
              <a:t>\\</a:t>
            </a:r>
          </a:p>
          <a:p>
            <a:r>
              <a:rPr lang="en-US" dirty="0">
                <a:solidFill>
                  <a:srgbClr val="000000"/>
                </a:solidFill>
                <a:effectLst/>
                <a:latin typeface="Monaco" pitchFamily="2" charset="77"/>
              </a:rPr>
              <a:t>\frac{\partial}{\partial A} \text{trace}(AB) &amp;= B</a:t>
            </a:r>
          </a:p>
          <a:p>
            <a:r>
              <a:rPr lang="en-US" dirty="0">
                <a:solidFill>
                  <a:srgbClr val="000000"/>
                </a:solidFill>
                <a:effectLst/>
                <a:latin typeface="Monaco" pitchFamily="2" charset="77"/>
              </a:rPr>
              <a:t>\end{align*}</a:t>
            </a:r>
          </a:p>
          <a:p>
            <a:r>
              <a:rPr lang="en-US" dirty="0">
                <a:solidFill>
                  <a:srgbClr val="000000"/>
                </a:solidFill>
                <a:effectLst/>
                <a:latin typeface="Monaco" pitchFamily="2" charset="77"/>
              </a:rPr>
              <a:t>a necessary condition is </a:t>
            </a:r>
          </a:p>
          <a:p>
            <a:r>
              <a:rPr lang="en-US" dirty="0">
                <a:solidFill>
                  <a:srgbClr val="000000"/>
                </a:solidFill>
                <a:effectLst/>
                <a:latin typeface="Monaco" pitchFamily="2" charset="77"/>
              </a:rPr>
              <a:t>\begin{align*}</a:t>
            </a:r>
          </a:p>
          <a:p>
            <a:r>
              <a:rPr lang="en-US" dirty="0">
                <a:solidFill>
                  <a:srgbClr val="000000"/>
                </a:solidFill>
                <a:effectLst/>
                <a:latin typeface="Monaco" pitchFamily="2" charset="77"/>
              </a:rPr>
              <a:t>\frac{\partial}{\partial L} \text{tr}(P^{+}) </a:t>
            </a:r>
          </a:p>
          <a:p>
            <a:r>
              <a:rPr lang="en-US" dirty="0">
                <a:solidFill>
                  <a:srgbClr val="000000"/>
                </a:solidFill>
                <a:effectLst/>
                <a:latin typeface="Monaco" pitchFamily="2" charset="77"/>
              </a:rPr>
              <a:t>&amp;= \frac{\partial}{\partial L}\text{tr}\Big((I - LC)P^{-}(I-LC)^\top + LRL^\top\Big) </a:t>
            </a:r>
          </a:p>
          <a:p>
            <a:r>
              <a:rPr lang="en-US" dirty="0">
                <a:solidFill>
                  <a:srgbClr val="000000"/>
                </a:solidFill>
                <a:effectLst/>
                <a:latin typeface="Monaco" pitchFamily="2" charset="77"/>
              </a:rPr>
              <a:t>= -P^{-}C^{\top} - P^{-}C^{\top}</a:t>
            </a:r>
          </a:p>
          <a:p>
            <a:r>
              <a:rPr lang="en-US" dirty="0">
                <a:solidFill>
                  <a:srgbClr val="000000"/>
                </a:solidFill>
                <a:effectLst/>
                <a:latin typeface="Monaco" pitchFamily="2" charset="77"/>
              </a:rPr>
              <a:t>+ 2LCP^{-}C^{\top} + 2LR = 0 \\</a:t>
            </a:r>
          </a:p>
          <a:p>
            <a:r>
              <a:rPr lang="en-US" dirty="0">
                <a:solidFill>
                  <a:srgbClr val="000000"/>
                </a:solidFill>
                <a:effectLst/>
                <a:latin typeface="Monaco" pitchFamily="2" charset="77"/>
              </a:rPr>
              <a:t>\implies &amp; 2L^\</a:t>
            </a:r>
            <a:r>
              <a:rPr lang="en-US" dirty="0" err="1">
                <a:solidFill>
                  <a:srgbClr val="000000"/>
                </a:solidFill>
                <a:effectLst/>
                <a:latin typeface="Monaco" pitchFamily="2" charset="77"/>
              </a:rPr>
              <a:t>ast</a:t>
            </a:r>
            <a:r>
              <a:rPr lang="en-US" dirty="0">
                <a:solidFill>
                  <a:srgbClr val="000000"/>
                </a:solidFill>
                <a:effectLst/>
                <a:latin typeface="Monaco" pitchFamily="2" charset="77"/>
              </a:rPr>
              <a:t> (R+CP^{-}C^{\top})=2P^{-}C^{\top} \\</a:t>
            </a:r>
          </a:p>
          <a:p>
            <a:r>
              <a:rPr lang="en-US" dirty="0">
                <a:solidFill>
                  <a:srgbClr val="000000"/>
                </a:solidFill>
                <a:effectLst/>
                <a:latin typeface="Monaco" pitchFamily="2" charset="77"/>
              </a:rPr>
              <a:t>\implies &amp; L^\</a:t>
            </a:r>
            <a:r>
              <a:rPr lang="en-US" dirty="0" err="1">
                <a:solidFill>
                  <a:srgbClr val="000000"/>
                </a:solidFill>
                <a:effectLst/>
                <a:latin typeface="Monaco" pitchFamily="2" charset="77"/>
              </a:rPr>
              <a:t>ast</a:t>
            </a:r>
            <a:r>
              <a:rPr lang="en-US" dirty="0">
                <a:solidFill>
                  <a:srgbClr val="000000"/>
                </a:solidFill>
                <a:effectLst/>
                <a:latin typeface="Monaco" pitchFamily="2" charset="77"/>
              </a:rPr>
              <a:t> = P^{-}C^{\top}(R+CP^{-}C^{\top})^{-1}.</a:t>
            </a:r>
          </a:p>
          <a:p>
            <a:r>
              <a:rPr lang="en-US" dirty="0">
                <a:solidFill>
                  <a:srgbClr val="000000"/>
                </a:solidFill>
                <a:effectLst/>
                <a:latin typeface="Monaco" pitchFamily="2" charset="77"/>
              </a:rPr>
              <a:t>\end{align*}</a:t>
            </a:r>
          </a:p>
          <a:p>
            <a:r>
              <a:rPr lang="en-US" dirty="0">
                <a:solidFill>
                  <a:srgbClr val="000000"/>
                </a:solidFill>
                <a:effectLst/>
                <a:latin typeface="Monaco" pitchFamily="2" charset="77"/>
              </a:rPr>
              <a:t>Substituting into prior equation for $P^+$ gives (after algebra)</a:t>
            </a:r>
          </a:p>
          <a:p>
            <a:r>
              <a:rPr lang="en-US" dirty="0">
                <a:solidFill>
                  <a:srgbClr val="000000"/>
                </a:solidFill>
                <a:effectLst/>
                <a:latin typeface="Monaco" pitchFamily="2" charset="77"/>
              </a:rPr>
              <a:t>\[</a:t>
            </a:r>
          </a:p>
          <a:p>
            <a:r>
              <a:rPr lang="en-US" dirty="0">
                <a:solidFill>
                  <a:srgbClr val="000000"/>
                </a:solidFill>
                <a:effectLst/>
                <a:latin typeface="Monaco" pitchFamily="2" charset="77"/>
              </a:rPr>
              <a:t>P^{+} = (I - L^\</a:t>
            </a:r>
            <a:r>
              <a:rPr lang="en-US" dirty="0" err="1">
                <a:solidFill>
                  <a:srgbClr val="000000"/>
                </a:solidFill>
                <a:effectLst/>
                <a:latin typeface="Monaco" pitchFamily="2" charset="77"/>
              </a:rPr>
              <a:t>ast</a:t>
            </a:r>
            <a:r>
              <a:rPr lang="en-US" dirty="0">
                <a:solidFill>
                  <a:srgbClr val="000000"/>
                </a:solidFill>
                <a:effectLst/>
                <a:latin typeface="Monaco" pitchFamily="2" charset="77"/>
              </a:rPr>
              <a:t> C) P^{-} (I-L^\</a:t>
            </a:r>
            <a:r>
              <a:rPr lang="en-US" dirty="0" err="1">
                <a:solidFill>
                  <a:srgbClr val="000000"/>
                </a:solidFill>
                <a:effectLst/>
                <a:latin typeface="Monaco" pitchFamily="2" charset="77"/>
              </a:rPr>
              <a:t>ast</a:t>
            </a:r>
            <a:r>
              <a:rPr lang="en-US" dirty="0">
                <a:solidFill>
                  <a:srgbClr val="000000"/>
                </a:solidFill>
                <a:effectLst/>
                <a:latin typeface="Monaco" pitchFamily="2" charset="77"/>
              </a:rPr>
              <a:t> C)^\top + L^\</a:t>
            </a:r>
            <a:r>
              <a:rPr lang="en-US" dirty="0" err="1">
                <a:solidFill>
                  <a:srgbClr val="000000"/>
                </a:solidFill>
                <a:effectLst/>
                <a:latin typeface="Monaco" pitchFamily="2" charset="77"/>
              </a:rPr>
              <a:t>ast</a:t>
            </a:r>
            <a:r>
              <a:rPr lang="en-US" dirty="0">
                <a:solidFill>
                  <a:srgbClr val="000000"/>
                </a:solidFill>
                <a:effectLst/>
                <a:latin typeface="Monaco" pitchFamily="2" charset="77"/>
              </a:rPr>
              <a:t> R L^{\</a:t>
            </a:r>
            <a:r>
              <a:rPr lang="en-US" dirty="0" err="1">
                <a:solidFill>
                  <a:srgbClr val="000000"/>
                </a:solidFill>
                <a:effectLst/>
                <a:latin typeface="Monaco" pitchFamily="2" charset="77"/>
              </a:rPr>
              <a:t>ast</a:t>
            </a:r>
            <a:r>
              <a:rPr lang="en-US" dirty="0">
                <a:solidFill>
                  <a:srgbClr val="000000"/>
                </a:solidFill>
                <a:effectLst/>
                <a:latin typeface="Monaco" pitchFamily="2" charset="77"/>
              </a:rPr>
              <a:t>\top}.</a:t>
            </a:r>
          </a:p>
          <a:p>
            <a:r>
              <a:rPr lang="en-US" dirty="0">
                <a:solidFill>
                  <a:srgbClr val="000000"/>
                </a:solidFill>
                <a:effectLst/>
                <a:latin typeface="Monaco" pitchFamily="2" charset="77"/>
              </a:rPr>
              <a:t>\]</a:t>
            </a:r>
          </a:p>
        </p:txBody>
      </p:sp>
      <p:sp>
        <p:nvSpPr>
          <p:cNvPr id="4" name="Slide Number Placeholder 3"/>
          <p:cNvSpPr>
            <a:spLocks noGrp="1"/>
          </p:cNvSpPr>
          <p:nvPr>
            <p:ph type="sldNum" sz="quarter" idx="10"/>
          </p:nvPr>
        </p:nvSpPr>
        <p:spPr/>
        <p:txBody>
          <a:bodyPr/>
          <a:lstStyle/>
          <a:p>
            <a:fld id="{88A220D4-8918-2B41-8381-D87E20881A2A}" type="slidenum">
              <a:rPr lang="en-US" smtClean="0"/>
              <a:pPr/>
              <a:t>30</a:t>
            </a:fld>
            <a:endParaRPr lang="en-US"/>
          </a:p>
        </p:txBody>
      </p:sp>
    </p:spTree>
    <p:extLst>
      <p:ext uri="{BB962C8B-B14F-4D97-AF65-F5344CB8AC3E}">
        <p14:creationId xmlns:p14="http://schemas.microsoft.com/office/powerpoint/2010/main" val="77783282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\underline{Between Measurements (prediction):}</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  \dot{\hat{x}} &amp;= A\hat{x} + Bu \\</a:t>
            </a:r>
          </a:p>
          <a:p>
            <a:r>
              <a:rPr lang="en-US" sz="1200" kern="1200" dirty="0">
                <a:solidFill>
                  <a:schemeClr val="tx1"/>
                </a:solidFill>
                <a:effectLst/>
                <a:latin typeface="Arial" charset="0"/>
                <a:ea typeface="Arial" charset="0"/>
                <a:cs typeface="Arial" charset="0"/>
              </a:rPr>
              <a:t>  \dot{P} &amp;= AP + PA^{\top} + Q,</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\underline{At the $</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th</a:t>
            </a:r>
            <a:r>
              <a:rPr lang="en-US" sz="1200" kern="1200" dirty="0">
                <a:solidFill>
                  <a:schemeClr val="tx1"/>
                </a:solidFill>
                <a:effectLst/>
                <a:latin typeface="Arial" charset="0"/>
                <a:ea typeface="Arial" charset="0"/>
                <a:cs typeface="Arial" charset="0"/>
              </a:rPr>
              <a:t>}$ Measurement (correction):}</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 &amp;= P^{-}</a:t>
            </a:r>
            <a:r>
              <a:rPr lang="en-US" sz="1200" kern="1200" dirty="0" err="1">
                <a:solidFill>
                  <a:schemeClr val="tx1"/>
                </a:solidFill>
                <a:effectLst/>
                <a:latin typeface="Arial" charset="0"/>
                <a:ea typeface="Arial" charset="0"/>
                <a:cs typeface="Arial" charset="0"/>
              </a:rPr>
              <a:t>C_i</a:t>
            </a:r>
            <a:r>
              <a:rPr lang="en-US" sz="1200" kern="1200" dirty="0">
                <a:solidFill>
                  <a:schemeClr val="tx1"/>
                </a:solidFill>
                <a:effectLst/>
                <a:latin typeface="Arial" charset="0"/>
                <a:ea typeface="Arial" charset="0"/>
                <a:cs typeface="Arial" charset="0"/>
              </a:rPr>
              <a:t>^{\top}(</a:t>
            </a:r>
            <a:r>
              <a:rPr lang="en-US" sz="1200" kern="1200" dirty="0" err="1">
                <a:solidFill>
                  <a:schemeClr val="tx1"/>
                </a:solidFill>
                <a:effectLst/>
                <a:latin typeface="Arial" charset="0"/>
                <a:ea typeface="Arial" charset="0"/>
                <a:cs typeface="Arial" charset="0"/>
              </a:rPr>
              <a:t>R_i+C_iP</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C_i</a:t>
            </a:r>
            <a:r>
              <a:rPr lang="en-US" sz="1200" kern="1200" dirty="0">
                <a:solidFill>
                  <a:schemeClr val="tx1"/>
                </a:solidFill>
                <a:effectLst/>
                <a:latin typeface="Arial" charset="0"/>
                <a:ea typeface="Arial" charset="0"/>
                <a:cs typeface="Arial" charset="0"/>
              </a:rPr>
              <a:t>^{\top})^{-1} \\</a:t>
            </a:r>
          </a:p>
          <a:p>
            <a:r>
              <a:rPr lang="en-US" sz="1200" kern="1200" dirty="0">
                <a:solidFill>
                  <a:schemeClr val="tx1"/>
                </a:solidFill>
                <a:effectLst/>
                <a:latin typeface="Arial" charset="0"/>
                <a:ea typeface="Arial" charset="0"/>
                <a:cs typeface="Arial" charset="0"/>
              </a:rPr>
              <a:t>  \hat{x}^+ &amp;= \hat{x}^- + </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y_i</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C_i</a:t>
            </a:r>
            <a:r>
              <a:rPr lang="en-US" sz="1200" kern="1200" dirty="0">
                <a:solidFill>
                  <a:schemeClr val="tx1"/>
                </a:solidFill>
                <a:effectLst/>
                <a:latin typeface="Arial" charset="0"/>
                <a:ea typeface="Arial" charset="0"/>
                <a:cs typeface="Arial" charset="0"/>
              </a:rPr>
              <a:t> \hat{x}^-), \\</a:t>
            </a:r>
          </a:p>
          <a:p>
            <a:r>
              <a:rPr lang="en-US" sz="1200" kern="1200" dirty="0">
                <a:solidFill>
                  <a:schemeClr val="tx1"/>
                </a:solidFill>
                <a:effectLst/>
                <a:latin typeface="Arial" charset="0"/>
                <a:ea typeface="Arial" charset="0"/>
                <a:cs typeface="Arial" charset="0"/>
              </a:rPr>
              <a:t>  P^{+} &amp;= (I-</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C_i</a:t>
            </a:r>
            <a:r>
              <a:rPr lang="en-US" sz="1200" kern="1200" dirty="0">
                <a:solidFill>
                  <a:schemeClr val="tx1"/>
                </a:solidFill>
                <a:effectLst/>
                <a:latin typeface="Arial" charset="0"/>
                <a:ea typeface="Arial" charset="0"/>
                <a:cs typeface="Arial" charset="0"/>
              </a:rPr>
              <a:t>) P^{-} (I-</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C_i</a:t>
            </a:r>
            <a:r>
              <a:rPr lang="en-US" sz="1200" kern="1200" dirty="0">
                <a:solidFill>
                  <a:schemeClr val="tx1"/>
                </a:solidFill>
                <a:effectLst/>
                <a:latin typeface="Arial" charset="0"/>
                <a:ea typeface="Arial" charset="0"/>
                <a:cs typeface="Arial" charset="0"/>
              </a:rPr>
              <a:t>)^\top + </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R_i</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^{\top}</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where $</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 is called the Kalman gain for sensor $</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a:t>
            </a:r>
          </a:p>
        </p:txBody>
      </p:sp>
      <p:sp>
        <p:nvSpPr>
          <p:cNvPr id="4" name="Slide Number Placeholder 3"/>
          <p:cNvSpPr>
            <a:spLocks noGrp="1"/>
          </p:cNvSpPr>
          <p:nvPr>
            <p:ph type="sldNum" sz="quarter" idx="10"/>
          </p:nvPr>
        </p:nvSpPr>
        <p:spPr/>
        <p:txBody>
          <a:bodyPr/>
          <a:lstStyle/>
          <a:p>
            <a:fld id="{88A220D4-8918-2B41-8381-D87E20881A2A}" type="slidenum">
              <a:rPr lang="en-US" smtClean="0"/>
              <a:pPr/>
              <a:t>31</a:t>
            </a:fld>
            <a:endParaRPr lang="en-US"/>
          </a:p>
        </p:txBody>
      </p:sp>
    </p:spTree>
    <p:extLst>
      <p:ext uri="{BB962C8B-B14F-4D97-AF65-F5344CB8AC3E}">
        <p14:creationId xmlns:p14="http://schemas.microsoft.com/office/powerpoint/2010/main" val="7183240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Between measurements, the covariance evolves according to the equation</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\dot{P} = AP + PA^\top + Q.</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To implement, could use Euler approximation:</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P_{k+1} = </a:t>
            </a:r>
            <a:r>
              <a:rPr lang="en-US" sz="1200" kern="1200" dirty="0" err="1">
                <a:solidFill>
                  <a:schemeClr val="tx1"/>
                </a:solidFill>
                <a:effectLst/>
                <a:latin typeface="Arial" charset="0"/>
                <a:ea typeface="Arial" charset="0"/>
                <a:cs typeface="Arial" charset="0"/>
              </a:rPr>
              <a:t>P_k</a:t>
            </a:r>
            <a:r>
              <a:rPr lang="en-US" sz="1200" kern="1200" dirty="0">
                <a:solidFill>
                  <a:schemeClr val="tx1"/>
                </a:solidFill>
                <a:effectLst/>
                <a:latin typeface="Arial" charset="0"/>
                <a:ea typeface="Arial" charset="0"/>
                <a:cs typeface="Arial" charset="0"/>
              </a:rPr>
              <a:t> + T_s \left(</a:t>
            </a:r>
            <a:r>
              <a:rPr lang="en-US" sz="1200" kern="1200" dirty="0" err="1">
                <a:solidFill>
                  <a:schemeClr val="tx1"/>
                </a:solidFill>
                <a:effectLst/>
                <a:latin typeface="Arial" charset="0"/>
                <a:ea typeface="Arial" charset="0"/>
                <a:cs typeface="Arial" charset="0"/>
              </a:rPr>
              <a:t>AP_k</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P_kA</a:t>
            </a:r>
            <a:r>
              <a:rPr lang="en-US" sz="1200" kern="1200" dirty="0">
                <a:solidFill>
                  <a:schemeClr val="tx1"/>
                </a:solidFill>
                <a:effectLst/>
                <a:latin typeface="Arial" charset="0"/>
                <a:ea typeface="Arial" charset="0"/>
                <a:cs typeface="Arial" charset="0"/>
              </a:rPr>
              <a:t>^\top + Q\right).</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Disadvantage:  Due to numerical error, $P$ may not remain positive definite (i.e., won't represent a covariance matrix).</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fld id="{88A220D4-8918-2B41-8381-D87E20881A2A}" type="slidenum">
              <a:rPr lang="en-US" smtClean="0"/>
              <a:pPr/>
              <a:t>32</a:t>
            </a:fld>
            <a:endParaRPr lang="en-US"/>
          </a:p>
        </p:txBody>
      </p:sp>
    </p:spTree>
    <p:extLst>
      <p:ext uri="{BB962C8B-B14F-4D97-AF65-F5344CB8AC3E}">
        <p14:creationId xmlns:p14="http://schemas.microsoft.com/office/powerpoint/2010/main" val="155933493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Recall that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\tilde{x}(t) = e^{A(t-t_0)}\tilde{x}(t_0) + \int_{t_0}^t e^{A(t-\tau)} \xi(\tau) d\tau.</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Let $t=</a:t>
            </a:r>
            <a:r>
              <a:rPr lang="en-US" sz="1200" kern="1200" dirty="0" err="1">
                <a:solidFill>
                  <a:schemeClr val="tx1"/>
                </a:solidFill>
                <a:effectLst/>
                <a:latin typeface="Arial" charset="0"/>
                <a:ea typeface="Arial" charset="0"/>
                <a:cs typeface="Arial" charset="0"/>
              </a:rPr>
              <a:t>kT_s</a:t>
            </a:r>
            <a:r>
              <a:rPr lang="en-US" sz="1200" kern="1200" dirty="0">
                <a:solidFill>
                  <a:schemeClr val="tx1"/>
                </a:solidFill>
                <a:effectLst/>
                <a:latin typeface="Arial" charset="0"/>
                <a:ea typeface="Arial" charset="0"/>
                <a:cs typeface="Arial" charset="0"/>
              </a:rPr>
              <a:t>$ and assuming that $\xi(\tau)$ is constant over each time interval, then</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\tilde{x}_{k+1} = e^{AT_s} \tilde{x}_k + (\int_{0}^{T_s} e^{A\tau} d\tau) \</a:t>
            </a:r>
            <a:r>
              <a:rPr lang="en-US" sz="1200" kern="1200" dirty="0" err="1">
                <a:solidFill>
                  <a:schemeClr val="tx1"/>
                </a:solidFill>
                <a:effectLst/>
                <a:latin typeface="Arial" charset="0"/>
                <a:ea typeface="Arial" charset="0"/>
                <a:cs typeface="Arial" charset="0"/>
              </a:rPr>
              <a:t>xi_k</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Using the approximation</a:t>
            </a:r>
          </a:p>
          <a:p>
            <a:r>
              <a:rPr lang="en-US" sz="1200" kern="1200" dirty="0">
                <a:solidFill>
                  <a:schemeClr val="tx1"/>
                </a:solidFill>
                <a:effectLst/>
                <a:latin typeface="Arial" charset="0"/>
                <a:ea typeface="Arial" charset="0"/>
                <a:cs typeface="Arial" charset="0"/>
              </a:rPr>
              <a:t>\begin{align*}</a:t>
            </a:r>
          </a:p>
          <a:p>
            <a:r>
              <a:rPr lang="en-US" sz="1200" kern="1200" dirty="0" err="1">
                <a:solidFill>
                  <a:schemeClr val="tx1"/>
                </a:solidFill>
                <a:effectLst/>
                <a:latin typeface="Arial" charset="0"/>
                <a:ea typeface="Arial" charset="0"/>
                <a:cs typeface="Arial" charset="0"/>
              </a:rPr>
              <a:t>A_d</a:t>
            </a:r>
            <a:r>
              <a:rPr lang="en-US" sz="1200" kern="1200" dirty="0">
                <a:solidFill>
                  <a:schemeClr val="tx1"/>
                </a:solidFill>
                <a:effectLst/>
                <a:latin typeface="Arial" charset="0"/>
                <a:ea typeface="Arial" charset="0"/>
                <a:cs typeface="Arial" charset="0"/>
              </a:rPr>
              <a:t> &amp;= e^{AT_s}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I + AT_s + A^2 \frac{T_s^2}{2} \\ </a:t>
            </a:r>
          </a:p>
          <a:p>
            <a:r>
              <a:rPr lang="en-US" sz="1200" kern="1200" dirty="0" err="1">
                <a:solidFill>
                  <a:schemeClr val="tx1"/>
                </a:solidFill>
                <a:effectLst/>
                <a:latin typeface="Arial" charset="0"/>
                <a:ea typeface="Arial" charset="0"/>
                <a:cs typeface="Arial" charset="0"/>
              </a:rPr>
              <a:t>B_d</a:t>
            </a:r>
            <a:r>
              <a:rPr lang="en-US" sz="1200" kern="1200" dirty="0">
                <a:solidFill>
                  <a:schemeClr val="tx1"/>
                </a:solidFill>
                <a:effectLst/>
                <a:latin typeface="Arial" charset="0"/>
                <a:ea typeface="Arial" charset="0"/>
                <a:cs typeface="Arial" charset="0"/>
              </a:rPr>
              <a:t> &amp;= (\int_{0}^{T_s} e^{A\tau} d\tau)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\int_0^{T_s} I d\tau = T_s I,</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gives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\tilde{x}_{k+1} = </a:t>
            </a:r>
            <a:r>
              <a:rPr lang="en-US" sz="1200" kern="1200" dirty="0" err="1">
                <a:solidFill>
                  <a:schemeClr val="tx1"/>
                </a:solidFill>
                <a:effectLst/>
                <a:latin typeface="Arial" charset="0"/>
                <a:ea typeface="Arial" charset="0"/>
                <a:cs typeface="Arial" charset="0"/>
              </a:rPr>
              <a:t>A_d</a:t>
            </a:r>
            <a:r>
              <a:rPr lang="en-US" sz="1200" kern="1200" dirty="0">
                <a:solidFill>
                  <a:schemeClr val="tx1"/>
                </a:solidFill>
                <a:effectLst/>
                <a:latin typeface="Arial" charset="0"/>
                <a:ea typeface="Arial" charset="0"/>
                <a:cs typeface="Arial" charset="0"/>
              </a:rPr>
              <a:t> \tilde{x}_k + T_s \</a:t>
            </a:r>
            <a:r>
              <a:rPr lang="en-US" sz="1200" kern="1200" dirty="0" err="1">
                <a:solidFill>
                  <a:schemeClr val="tx1"/>
                </a:solidFill>
                <a:effectLst/>
                <a:latin typeface="Arial" charset="0"/>
                <a:ea typeface="Arial" charset="0"/>
                <a:cs typeface="Arial" charset="0"/>
              </a:rPr>
              <a:t>xi_k</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p:txBody>
      </p:sp>
      <p:sp>
        <p:nvSpPr>
          <p:cNvPr id="4" name="Slide Number Placeholder 3"/>
          <p:cNvSpPr>
            <a:spLocks noGrp="1"/>
          </p:cNvSpPr>
          <p:nvPr>
            <p:ph type="sldNum" sz="quarter" idx="10"/>
          </p:nvPr>
        </p:nvSpPr>
        <p:spPr/>
        <p:txBody>
          <a:bodyPr/>
          <a:lstStyle/>
          <a:p>
            <a:fld id="{88A220D4-8918-2B41-8381-D87E20881A2A}" type="slidenum">
              <a:rPr lang="en-US" smtClean="0"/>
              <a:pPr/>
              <a:t>33</a:t>
            </a:fld>
            <a:endParaRPr lang="en-US"/>
          </a:p>
        </p:txBody>
      </p:sp>
    </p:spTree>
    <p:extLst>
      <p:ext uri="{BB962C8B-B14F-4D97-AF65-F5344CB8AC3E}">
        <p14:creationId xmlns:p14="http://schemas.microsoft.com/office/powerpoint/2010/main" val="4536787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Therefore, the covariance update becomes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P_{k+1} &amp;= E\{\tilde{x}_{k+1}\tilde{x}_{k+1}^\top\} \\</a:t>
            </a:r>
          </a:p>
          <a:p>
            <a:r>
              <a:rPr lang="en-US" sz="1200" kern="1200" dirty="0">
                <a:solidFill>
                  <a:schemeClr val="tx1"/>
                </a:solidFill>
                <a:effectLst/>
                <a:latin typeface="Arial" charset="0"/>
                <a:ea typeface="Arial" charset="0"/>
                <a:cs typeface="Arial" charset="0"/>
              </a:rPr>
              <a:t>&amp;= E\{(</a:t>
            </a:r>
            <a:r>
              <a:rPr lang="en-US" sz="1200" kern="1200" dirty="0" err="1">
                <a:solidFill>
                  <a:schemeClr val="tx1"/>
                </a:solidFill>
                <a:effectLst/>
                <a:latin typeface="Arial" charset="0"/>
                <a:ea typeface="Arial" charset="0"/>
                <a:cs typeface="Arial" charset="0"/>
              </a:rPr>
              <a:t>A_d</a:t>
            </a:r>
            <a:r>
              <a:rPr lang="en-US" sz="1200" kern="1200" dirty="0">
                <a:solidFill>
                  <a:schemeClr val="tx1"/>
                </a:solidFill>
                <a:effectLst/>
                <a:latin typeface="Arial" charset="0"/>
                <a:ea typeface="Arial" charset="0"/>
                <a:cs typeface="Arial" charset="0"/>
              </a:rPr>
              <a:t> \tilde{x}_k + T_s \</a:t>
            </a:r>
            <a:r>
              <a:rPr lang="en-US" sz="1200" kern="1200" dirty="0" err="1">
                <a:solidFill>
                  <a:schemeClr val="tx1"/>
                </a:solidFill>
                <a:effectLst/>
                <a:latin typeface="Arial" charset="0"/>
                <a:ea typeface="Arial" charset="0"/>
                <a:cs typeface="Arial" charset="0"/>
              </a:rPr>
              <a:t>xi_k</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A_d</a:t>
            </a:r>
            <a:r>
              <a:rPr lang="en-US" sz="1200" kern="1200" dirty="0">
                <a:solidFill>
                  <a:schemeClr val="tx1"/>
                </a:solidFill>
                <a:effectLst/>
                <a:latin typeface="Arial" charset="0"/>
                <a:ea typeface="Arial" charset="0"/>
                <a:cs typeface="Arial" charset="0"/>
              </a:rPr>
              <a:t> \tilde{x}_k + T_s \</a:t>
            </a:r>
            <a:r>
              <a:rPr lang="en-US" sz="1200" kern="1200" dirty="0" err="1">
                <a:solidFill>
                  <a:schemeClr val="tx1"/>
                </a:solidFill>
                <a:effectLst/>
                <a:latin typeface="Arial" charset="0"/>
                <a:ea typeface="Arial" charset="0"/>
                <a:cs typeface="Arial" charset="0"/>
              </a:rPr>
              <a:t>xi_k</a:t>
            </a:r>
            <a:r>
              <a:rPr lang="en-US" sz="1200" kern="1200" dirty="0">
                <a:solidFill>
                  <a:schemeClr val="tx1"/>
                </a:solidFill>
                <a:effectLst/>
                <a:latin typeface="Arial" charset="0"/>
                <a:ea typeface="Arial" charset="0"/>
                <a:cs typeface="Arial" charset="0"/>
              </a:rPr>
              <a:t>)^\top\} \\</a:t>
            </a:r>
          </a:p>
          <a:p>
            <a:r>
              <a:rPr lang="en-US" sz="1200" kern="1200" dirty="0">
                <a:solidFill>
                  <a:schemeClr val="tx1"/>
                </a:solidFill>
                <a:effectLst/>
                <a:latin typeface="Arial" charset="0"/>
                <a:ea typeface="Arial" charset="0"/>
                <a:cs typeface="Arial" charset="0"/>
              </a:rPr>
              <a:t>&amp;= E\{</a:t>
            </a:r>
            <a:r>
              <a:rPr lang="en-US" sz="1200" kern="1200" dirty="0" err="1">
                <a:solidFill>
                  <a:schemeClr val="tx1"/>
                </a:solidFill>
                <a:effectLst/>
                <a:latin typeface="Arial" charset="0"/>
                <a:ea typeface="Arial" charset="0"/>
                <a:cs typeface="Arial" charset="0"/>
              </a:rPr>
              <a:t>A_d</a:t>
            </a:r>
            <a:r>
              <a:rPr lang="en-US" sz="1200" kern="1200" dirty="0">
                <a:solidFill>
                  <a:schemeClr val="tx1"/>
                </a:solidFill>
                <a:effectLst/>
                <a:latin typeface="Arial" charset="0"/>
                <a:ea typeface="Arial" charset="0"/>
                <a:cs typeface="Arial" charset="0"/>
              </a:rPr>
              <a:t> \tilde{x}_k \tilde{x}_k^\top </a:t>
            </a:r>
            <a:r>
              <a:rPr lang="en-US" sz="1200" kern="1200" dirty="0" err="1">
                <a:solidFill>
                  <a:schemeClr val="tx1"/>
                </a:solidFill>
                <a:effectLst/>
                <a:latin typeface="Arial" charset="0"/>
                <a:ea typeface="Arial" charset="0"/>
                <a:cs typeface="Arial" charset="0"/>
              </a:rPr>
              <a:t>A_d</a:t>
            </a:r>
            <a:r>
              <a:rPr lang="en-US" sz="1200" kern="1200" dirty="0">
                <a:solidFill>
                  <a:schemeClr val="tx1"/>
                </a:solidFill>
                <a:effectLst/>
                <a:latin typeface="Arial" charset="0"/>
                <a:ea typeface="Arial" charset="0"/>
                <a:cs typeface="Arial" charset="0"/>
              </a:rPr>
              <a:t> + T_s \</a:t>
            </a:r>
            <a:r>
              <a:rPr lang="en-US" sz="1200" kern="1200" dirty="0" err="1">
                <a:solidFill>
                  <a:schemeClr val="tx1"/>
                </a:solidFill>
                <a:effectLst/>
                <a:latin typeface="Arial" charset="0"/>
                <a:ea typeface="Arial" charset="0"/>
                <a:cs typeface="Arial" charset="0"/>
              </a:rPr>
              <a:t>xi_k</a:t>
            </a:r>
            <a:r>
              <a:rPr lang="en-US" sz="1200" kern="1200" dirty="0">
                <a:solidFill>
                  <a:schemeClr val="tx1"/>
                </a:solidFill>
                <a:effectLst/>
                <a:latin typeface="Arial" charset="0"/>
                <a:ea typeface="Arial" charset="0"/>
                <a:cs typeface="Arial" charset="0"/>
              </a:rPr>
              <a:t>\tilde{x}_k^\top </a:t>
            </a:r>
            <a:r>
              <a:rPr lang="en-US" sz="1200" kern="1200" dirty="0" err="1">
                <a:solidFill>
                  <a:schemeClr val="tx1"/>
                </a:solidFill>
                <a:effectLst/>
                <a:latin typeface="Arial" charset="0"/>
                <a:ea typeface="Arial" charset="0"/>
                <a:cs typeface="Arial" charset="0"/>
              </a:rPr>
              <a:t>A_d</a:t>
            </a:r>
            <a:r>
              <a:rPr lang="en-US" sz="1200" kern="1200" dirty="0">
                <a:solidFill>
                  <a:schemeClr val="tx1"/>
                </a:solidFill>
                <a:effectLst/>
                <a:latin typeface="Arial" charset="0"/>
                <a:ea typeface="Arial" charset="0"/>
                <a:cs typeface="Arial" charset="0"/>
              </a:rPr>
              <a:t>^\top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A_d</a:t>
            </a:r>
            <a:r>
              <a:rPr lang="en-US" sz="1200" kern="1200" dirty="0">
                <a:solidFill>
                  <a:schemeClr val="tx1"/>
                </a:solidFill>
                <a:effectLst/>
                <a:latin typeface="Arial" charset="0"/>
                <a:ea typeface="Arial" charset="0"/>
                <a:cs typeface="Arial" charset="0"/>
              </a:rPr>
              <a:t> \tilde{x}_k + T_s \</a:t>
            </a:r>
            <a:r>
              <a:rPr lang="en-US" sz="1200" kern="1200" dirty="0" err="1">
                <a:solidFill>
                  <a:schemeClr val="tx1"/>
                </a:solidFill>
                <a:effectLst/>
                <a:latin typeface="Arial" charset="0"/>
                <a:ea typeface="Arial" charset="0"/>
                <a:cs typeface="Arial" charset="0"/>
              </a:rPr>
              <a:t>xi_k</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xi_k</a:t>
            </a:r>
            <a:r>
              <a:rPr lang="en-US" sz="1200" kern="1200" dirty="0">
                <a:solidFill>
                  <a:schemeClr val="tx1"/>
                </a:solidFill>
                <a:effectLst/>
                <a:latin typeface="Arial" charset="0"/>
                <a:ea typeface="Arial" charset="0"/>
                <a:cs typeface="Arial" charset="0"/>
              </a:rPr>
              <a:t>^\top + T_s^2\</a:t>
            </a:r>
            <a:r>
              <a:rPr lang="en-US" sz="1200" kern="1200" dirty="0" err="1">
                <a:solidFill>
                  <a:schemeClr val="tx1"/>
                </a:solidFill>
                <a:effectLst/>
                <a:latin typeface="Arial" charset="0"/>
                <a:ea typeface="Arial" charset="0"/>
                <a:cs typeface="Arial" charset="0"/>
              </a:rPr>
              <a:t>xi_k</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xi_k</a:t>
            </a:r>
            <a:r>
              <a:rPr lang="en-US" sz="1200" kern="1200" dirty="0">
                <a:solidFill>
                  <a:schemeClr val="tx1"/>
                </a:solidFill>
                <a:effectLst/>
                <a:latin typeface="Arial" charset="0"/>
                <a:ea typeface="Arial" charset="0"/>
                <a:cs typeface="Arial" charset="0"/>
              </a:rPr>
              <a:t>^\top\} \\</a:t>
            </a:r>
          </a:p>
          <a:p>
            <a:r>
              <a:rPr lang="en-US" sz="1200" kern="1200" dirty="0">
                <a:solidFill>
                  <a:schemeClr val="tx1"/>
                </a:solidFill>
                <a:effectLst/>
                <a:latin typeface="Arial" charset="0"/>
                <a:ea typeface="Arial" charset="0"/>
                <a:cs typeface="Arial" charset="0"/>
              </a:rPr>
              <a:t>&amp;= </a:t>
            </a:r>
            <a:r>
              <a:rPr lang="en-US" sz="1200" kern="1200" dirty="0" err="1">
                <a:solidFill>
                  <a:schemeClr val="tx1"/>
                </a:solidFill>
                <a:effectLst/>
                <a:latin typeface="Arial" charset="0"/>
                <a:ea typeface="Arial" charset="0"/>
                <a:cs typeface="Arial" charset="0"/>
              </a:rPr>
              <a:t>A_d</a:t>
            </a:r>
            <a:r>
              <a:rPr lang="en-US" sz="1200" kern="1200" dirty="0">
                <a:solidFill>
                  <a:schemeClr val="tx1"/>
                </a:solidFill>
                <a:effectLst/>
                <a:latin typeface="Arial" charset="0"/>
                <a:ea typeface="Arial" charset="0"/>
                <a:cs typeface="Arial" charset="0"/>
              </a:rPr>
              <a:t> E\{\tilde{x}_k \tilde{x}_k^\top\}\ </a:t>
            </a:r>
            <a:r>
              <a:rPr lang="en-US" sz="1200" kern="1200" dirty="0" err="1">
                <a:solidFill>
                  <a:schemeClr val="tx1"/>
                </a:solidFill>
                <a:effectLst/>
                <a:latin typeface="Arial" charset="0"/>
                <a:ea typeface="Arial" charset="0"/>
                <a:cs typeface="Arial" charset="0"/>
              </a:rPr>
              <a:t>A_d</a:t>
            </a:r>
            <a:r>
              <a:rPr lang="en-US" sz="1200" kern="1200" dirty="0">
                <a:solidFill>
                  <a:schemeClr val="tx1"/>
                </a:solidFill>
                <a:effectLst/>
                <a:latin typeface="Arial" charset="0"/>
                <a:ea typeface="Arial" charset="0"/>
                <a:cs typeface="Arial" charset="0"/>
              </a:rPr>
              <a:t>^\top + T_s E\{\</a:t>
            </a:r>
            <a:r>
              <a:rPr lang="en-US" sz="1200" kern="1200" dirty="0" err="1">
                <a:solidFill>
                  <a:schemeClr val="tx1"/>
                </a:solidFill>
                <a:effectLst/>
                <a:latin typeface="Arial" charset="0"/>
                <a:ea typeface="Arial" charset="0"/>
                <a:cs typeface="Arial" charset="0"/>
              </a:rPr>
              <a:t>xi_k</a:t>
            </a:r>
            <a:r>
              <a:rPr lang="en-US" sz="1200" kern="1200" dirty="0">
                <a:solidFill>
                  <a:schemeClr val="tx1"/>
                </a:solidFill>
                <a:effectLst/>
                <a:latin typeface="Arial" charset="0"/>
                <a:ea typeface="Arial" charset="0"/>
                <a:cs typeface="Arial" charset="0"/>
              </a:rPr>
              <a:t>\tilde{x}_k^\top\} </a:t>
            </a:r>
            <a:r>
              <a:rPr lang="en-US" sz="1200" kern="1200" dirty="0" err="1">
                <a:solidFill>
                  <a:schemeClr val="tx1"/>
                </a:solidFill>
                <a:effectLst/>
                <a:latin typeface="Arial" charset="0"/>
                <a:ea typeface="Arial" charset="0"/>
                <a:cs typeface="Arial" charset="0"/>
              </a:rPr>
              <a:t>A_d</a:t>
            </a:r>
            <a:r>
              <a:rPr lang="en-US" sz="1200" kern="1200" dirty="0">
                <a:solidFill>
                  <a:schemeClr val="tx1"/>
                </a:solidFill>
                <a:effectLst/>
                <a:latin typeface="Arial" charset="0"/>
                <a:ea typeface="Arial" charset="0"/>
                <a:cs typeface="Arial" charset="0"/>
              </a:rPr>
              <a:t>^\top</a:t>
            </a:r>
          </a:p>
          <a:p>
            <a:r>
              <a:rPr lang="en-US" sz="1200" kern="1200" dirty="0">
                <a:solidFill>
                  <a:schemeClr val="tx1"/>
                </a:solidFill>
                <a:effectLst/>
                <a:latin typeface="Arial" charset="0"/>
                <a:ea typeface="Arial" charset="0"/>
                <a:cs typeface="Arial" charset="0"/>
              </a:rPr>
              <a:t>+ T_s </a:t>
            </a:r>
            <a:r>
              <a:rPr lang="en-US" sz="1200" kern="1200" dirty="0" err="1">
                <a:solidFill>
                  <a:schemeClr val="tx1"/>
                </a:solidFill>
                <a:effectLst/>
                <a:latin typeface="Arial" charset="0"/>
                <a:ea typeface="Arial" charset="0"/>
                <a:cs typeface="Arial" charset="0"/>
              </a:rPr>
              <a:t>A_d</a:t>
            </a:r>
            <a:r>
              <a:rPr lang="en-US" sz="1200" kern="1200" dirty="0">
                <a:solidFill>
                  <a:schemeClr val="tx1"/>
                </a:solidFill>
                <a:effectLst/>
                <a:latin typeface="Arial" charset="0"/>
                <a:ea typeface="Arial" charset="0"/>
                <a:cs typeface="Arial" charset="0"/>
              </a:rPr>
              <a:t> E\{\tilde{x}_k\</a:t>
            </a:r>
            <a:r>
              <a:rPr lang="en-US" sz="1200" kern="1200" dirty="0" err="1">
                <a:solidFill>
                  <a:schemeClr val="tx1"/>
                </a:solidFill>
                <a:effectLst/>
                <a:latin typeface="Arial" charset="0"/>
                <a:ea typeface="Arial" charset="0"/>
                <a:cs typeface="Arial" charset="0"/>
              </a:rPr>
              <a:t>xi_k</a:t>
            </a:r>
            <a:r>
              <a:rPr lang="en-US" sz="1200" kern="1200" dirty="0">
                <a:solidFill>
                  <a:schemeClr val="tx1"/>
                </a:solidFill>
                <a:effectLst/>
                <a:latin typeface="Arial" charset="0"/>
                <a:ea typeface="Arial" charset="0"/>
                <a:cs typeface="Arial" charset="0"/>
              </a:rPr>
              <a:t>^\top\} + T_s^2 E\{\</a:t>
            </a:r>
            <a:r>
              <a:rPr lang="en-US" sz="1200" kern="1200" dirty="0" err="1">
                <a:solidFill>
                  <a:schemeClr val="tx1"/>
                </a:solidFill>
                <a:effectLst/>
                <a:latin typeface="Arial" charset="0"/>
                <a:ea typeface="Arial" charset="0"/>
                <a:cs typeface="Arial" charset="0"/>
              </a:rPr>
              <a:t>xi_k</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xi_k</a:t>
            </a:r>
            <a:r>
              <a:rPr lang="en-US" sz="1200" kern="1200" dirty="0">
                <a:solidFill>
                  <a:schemeClr val="tx1"/>
                </a:solidFill>
                <a:effectLst/>
                <a:latin typeface="Arial" charset="0"/>
                <a:ea typeface="Arial" charset="0"/>
                <a:cs typeface="Arial" charset="0"/>
              </a:rPr>
              <a:t>^\top\} \\ </a:t>
            </a:r>
          </a:p>
          <a:p>
            <a:r>
              <a:rPr lang="en-US" sz="1200" kern="1200" dirty="0">
                <a:solidFill>
                  <a:schemeClr val="tx1"/>
                </a:solidFill>
                <a:effectLst/>
                <a:latin typeface="Arial" charset="0"/>
                <a:ea typeface="Arial" charset="0"/>
                <a:cs typeface="Arial" charset="0"/>
              </a:rPr>
              <a:t>&amp;= </a:t>
            </a:r>
            <a:r>
              <a:rPr lang="en-US" sz="1200" kern="1200" dirty="0" err="1">
                <a:solidFill>
                  <a:schemeClr val="tx1"/>
                </a:solidFill>
                <a:effectLst/>
                <a:latin typeface="Arial" charset="0"/>
                <a:ea typeface="Arial" charset="0"/>
                <a:cs typeface="Arial" charset="0"/>
              </a:rPr>
              <a:t>A_d</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P_k</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A_d</a:t>
            </a:r>
            <a:r>
              <a:rPr lang="en-US" sz="1200" kern="1200" dirty="0">
                <a:solidFill>
                  <a:schemeClr val="tx1"/>
                </a:solidFill>
                <a:effectLst/>
                <a:latin typeface="Arial" charset="0"/>
                <a:ea typeface="Arial" charset="0"/>
                <a:cs typeface="Arial" charset="0"/>
              </a:rPr>
              <a:t>^\top + T_s^2 Q.</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Note that the last line ensures that the error covariance remains positive definite since the sum of positive definite matrices is positive definite.</a:t>
            </a:r>
          </a:p>
        </p:txBody>
      </p:sp>
      <p:sp>
        <p:nvSpPr>
          <p:cNvPr id="4" name="Slide Number Placeholder 3"/>
          <p:cNvSpPr>
            <a:spLocks noGrp="1"/>
          </p:cNvSpPr>
          <p:nvPr>
            <p:ph type="sldNum" sz="quarter" idx="10"/>
          </p:nvPr>
        </p:nvSpPr>
        <p:spPr/>
        <p:txBody>
          <a:bodyPr/>
          <a:lstStyle/>
          <a:p>
            <a:fld id="{88A220D4-8918-2B41-8381-D87E20881A2A}" type="slidenum">
              <a:rPr lang="en-US" smtClean="0"/>
              <a:pPr/>
              <a:t>34</a:t>
            </a:fld>
            <a:endParaRPr lang="en-US"/>
          </a:p>
        </p:txBody>
      </p:sp>
    </p:spTree>
    <p:extLst>
      <p:ext uri="{BB962C8B-B14F-4D97-AF65-F5344CB8AC3E}">
        <p14:creationId xmlns:p14="http://schemas.microsoft.com/office/powerpoint/2010/main" val="15991315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\begin{table}</a:t>
            </a:r>
          </a:p>
          <a:p>
            <a:r>
              <a:rPr lang="en-US" sz="1200" kern="1200" dirty="0">
                <a:solidFill>
                  <a:schemeClr val="tx1"/>
                </a:solidFill>
                <a:latin typeface="Arial" charset="0"/>
                <a:ea typeface="Arial" charset="0"/>
                <a:cs typeface="Arial" charset="0"/>
              </a:rPr>
              <a:t>\centering</a:t>
            </a:r>
          </a:p>
          <a:p>
            <a:r>
              <a:rPr lang="en-US" sz="1200" kern="1200" dirty="0">
                <a:solidFill>
                  <a:schemeClr val="tx1"/>
                </a:solidFill>
                <a:latin typeface="Arial" charset="0"/>
                <a:ea typeface="Arial" charset="0"/>
                <a:cs typeface="Arial" charset="0"/>
              </a:rPr>
              <a:t>\begin{tabular}{|</a:t>
            </a:r>
            <a:r>
              <a:rPr lang="en-US" sz="1200" kern="1200" dirty="0" err="1">
                <a:solidFill>
                  <a:schemeClr val="tx1"/>
                </a:solidFill>
                <a:latin typeface="Arial" charset="0"/>
                <a:ea typeface="Arial" charset="0"/>
                <a:cs typeface="Arial" charset="0"/>
              </a:rPr>
              <a:t>c|l</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State &amp; Measured directly or estimated? \\</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hline</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p_n</a:t>
            </a:r>
            <a:r>
              <a:rPr lang="en-US" sz="1200" kern="1200" dirty="0">
                <a:solidFill>
                  <a:schemeClr val="tx1"/>
                </a:solidFill>
                <a:latin typeface="Arial" charset="0"/>
                <a:ea typeface="Arial" charset="0"/>
                <a:cs typeface="Arial" charset="0"/>
              </a:rPr>
              <a:t>$ &amp; Measured (GPS) and smoothed \\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p_e</a:t>
            </a:r>
            <a:r>
              <a:rPr lang="en-US" sz="1200" kern="1200" dirty="0">
                <a:solidFill>
                  <a:schemeClr val="tx1"/>
                </a:solidFill>
                <a:latin typeface="Arial" charset="0"/>
                <a:ea typeface="Arial" charset="0"/>
                <a:cs typeface="Arial" charset="0"/>
              </a:rPr>
              <a:t>$ &amp; Measured (GPS) and smoothed \\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p_d</a:t>
            </a:r>
            <a:r>
              <a:rPr lang="en-US" sz="1200" kern="1200" dirty="0">
                <a:solidFill>
                  <a:schemeClr val="tx1"/>
                </a:solidFill>
                <a:latin typeface="Arial" charset="0"/>
                <a:ea typeface="Arial" charset="0"/>
                <a:cs typeface="Arial" charset="0"/>
              </a:rPr>
              <a:t>$ &amp; Measured (absolute pressure, GPS) \\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$u$ &amp; Estimated with EKF \\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$v$ &amp; Estimated with EKF \\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$w$ &amp; Estimated with EKF \\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$\phi$ &amp; Estimated with EKF \\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$\theta$ &amp; Estimated with EKF \\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$\psi$ &amp; Estimated with EKF \\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$p$ &amp; Measured (rate gyro) \\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$q$ &amp; Measured (rate gyro) \\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$r$ &amp; Measured (rate gyro) \\</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\end{tabular}</a:t>
            </a:r>
          </a:p>
          <a:p>
            <a:r>
              <a:rPr lang="en-US" sz="1200" kern="1200" dirty="0">
                <a:solidFill>
                  <a:schemeClr val="tx1"/>
                </a:solidFill>
                <a:latin typeface="Arial" charset="0"/>
                <a:ea typeface="Arial" charset="0"/>
                <a:cs typeface="Arial" charset="0"/>
              </a:rPr>
              <a:t>\end{table} \index{State Variables}</a:t>
            </a:r>
          </a:p>
          <a:p>
            <a:endParaRPr lang="en-US" dirty="0"/>
          </a:p>
        </p:txBody>
      </p:sp>
      <p:sp>
        <p:nvSpPr>
          <p:cNvPr id="4" name="Slide Number Placeholder 3"/>
          <p:cNvSpPr>
            <a:spLocks noGrp="1"/>
          </p:cNvSpPr>
          <p:nvPr>
            <p:ph type="sldNum" sz="quarter" idx="10"/>
          </p:nvPr>
        </p:nvSpPr>
        <p:spPr/>
        <p:txBody>
          <a:bodyPr/>
          <a:lstStyle/>
          <a:p>
            <a:fld id="{88A220D4-8918-2B41-8381-D87E20881A2A}" type="slidenum">
              <a:rPr lang="en-US" smtClean="0"/>
              <a:pPr/>
              <a:t>3</a:t>
            </a:fld>
            <a:endParaRPr lang="en-US"/>
          </a:p>
        </p:txBody>
      </p:sp>
    </p:spTree>
    <p:extLst>
      <p:ext uri="{BB962C8B-B14F-4D97-AF65-F5344CB8AC3E}">
        <p14:creationId xmlns:p14="http://schemas.microsoft.com/office/powerpoint/2010/main" val="240015199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\underline{Between Measurements (prediction):}</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  \dot{\hat{x}} &amp;= A\hat{x} + Bu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A_d</a:t>
            </a:r>
            <a:r>
              <a:rPr lang="en-US" sz="1200" kern="1200" dirty="0">
                <a:solidFill>
                  <a:schemeClr val="tx1"/>
                </a:solidFill>
                <a:effectLst/>
                <a:latin typeface="Arial" charset="0"/>
                <a:ea typeface="Arial" charset="0"/>
                <a:cs typeface="Arial" charset="0"/>
              </a:rPr>
              <a:t> &amp;= I + AT_s + A^2 \frac{T_s^2}{2} \\ </a:t>
            </a:r>
          </a:p>
          <a:p>
            <a:r>
              <a:rPr lang="en-US" sz="1200" kern="1200" dirty="0">
                <a:solidFill>
                  <a:schemeClr val="tx1"/>
                </a:solidFill>
                <a:effectLst/>
                <a:latin typeface="Arial" charset="0"/>
                <a:ea typeface="Arial" charset="0"/>
                <a:cs typeface="Arial" charset="0"/>
              </a:rPr>
              <a:t>  P_{k+1} &amp;= </a:t>
            </a:r>
            <a:r>
              <a:rPr lang="en-US" sz="1200" kern="1200" dirty="0" err="1">
                <a:solidFill>
                  <a:schemeClr val="tx1"/>
                </a:solidFill>
                <a:effectLst/>
                <a:latin typeface="Arial" charset="0"/>
                <a:ea typeface="Arial" charset="0"/>
                <a:cs typeface="Arial" charset="0"/>
              </a:rPr>
              <a:t>A_d</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P_k</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A_d</a:t>
            </a:r>
            <a:r>
              <a:rPr lang="en-US" sz="1200" kern="1200" dirty="0">
                <a:solidFill>
                  <a:schemeClr val="tx1"/>
                </a:solidFill>
                <a:effectLst/>
                <a:latin typeface="Arial" charset="0"/>
                <a:ea typeface="Arial" charset="0"/>
                <a:cs typeface="Arial" charset="0"/>
              </a:rPr>
              <a:t>^\top + T_s^2 Q.</a:t>
            </a:r>
          </a:p>
          <a:p>
            <a:r>
              <a:rPr lang="en-US" sz="1200" kern="1200" dirty="0">
                <a:solidFill>
                  <a:schemeClr val="tx1"/>
                </a:solidFill>
                <a:effectLst/>
                <a:latin typeface="Arial" charset="0"/>
                <a:ea typeface="Arial" charset="0"/>
                <a:cs typeface="Arial" charset="0"/>
              </a:rPr>
              <a:t>\end{align*}</a:t>
            </a:r>
          </a:p>
          <a:p>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\underline{At the $</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th</a:t>
            </a:r>
            <a:r>
              <a:rPr lang="en-US" sz="1200" kern="1200" dirty="0">
                <a:solidFill>
                  <a:schemeClr val="tx1"/>
                </a:solidFill>
                <a:effectLst/>
                <a:latin typeface="Arial" charset="0"/>
                <a:ea typeface="Arial" charset="0"/>
                <a:cs typeface="Arial" charset="0"/>
              </a:rPr>
              <a:t>}$ Measurement (correction):}</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 &amp;= P^{-}</a:t>
            </a:r>
            <a:r>
              <a:rPr lang="en-US" sz="1200" kern="1200" dirty="0" err="1">
                <a:solidFill>
                  <a:schemeClr val="tx1"/>
                </a:solidFill>
                <a:effectLst/>
                <a:latin typeface="Arial" charset="0"/>
                <a:ea typeface="Arial" charset="0"/>
                <a:cs typeface="Arial" charset="0"/>
              </a:rPr>
              <a:t>C_i</a:t>
            </a:r>
            <a:r>
              <a:rPr lang="en-US" sz="1200" kern="1200" dirty="0">
                <a:solidFill>
                  <a:schemeClr val="tx1"/>
                </a:solidFill>
                <a:effectLst/>
                <a:latin typeface="Arial" charset="0"/>
                <a:ea typeface="Arial" charset="0"/>
                <a:cs typeface="Arial" charset="0"/>
              </a:rPr>
              <a:t>^{\top}(</a:t>
            </a:r>
            <a:r>
              <a:rPr lang="en-US" sz="1200" kern="1200" dirty="0" err="1">
                <a:solidFill>
                  <a:schemeClr val="tx1"/>
                </a:solidFill>
                <a:effectLst/>
                <a:latin typeface="Arial" charset="0"/>
                <a:ea typeface="Arial" charset="0"/>
                <a:cs typeface="Arial" charset="0"/>
              </a:rPr>
              <a:t>R_i+C_iP</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C_i</a:t>
            </a:r>
            <a:r>
              <a:rPr lang="en-US" sz="1200" kern="1200" dirty="0">
                <a:solidFill>
                  <a:schemeClr val="tx1"/>
                </a:solidFill>
                <a:effectLst/>
                <a:latin typeface="Arial" charset="0"/>
                <a:ea typeface="Arial" charset="0"/>
                <a:cs typeface="Arial" charset="0"/>
              </a:rPr>
              <a:t>^{\top})^{-1} \\</a:t>
            </a:r>
          </a:p>
          <a:p>
            <a:r>
              <a:rPr lang="en-US" sz="1200" kern="1200" dirty="0">
                <a:solidFill>
                  <a:schemeClr val="tx1"/>
                </a:solidFill>
                <a:effectLst/>
                <a:latin typeface="Arial" charset="0"/>
                <a:ea typeface="Arial" charset="0"/>
                <a:cs typeface="Arial" charset="0"/>
              </a:rPr>
              <a:t>  \hat{x}^+ &amp;= \hat{x}^- + </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y_i</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C_i</a:t>
            </a:r>
            <a:r>
              <a:rPr lang="en-US" sz="1200" kern="1200" dirty="0">
                <a:solidFill>
                  <a:schemeClr val="tx1"/>
                </a:solidFill>
                <a:effectLst/>
                <a:latin typeface="Arial" charset="0"/>
                <a:ea typeface="Arial" charset="0"/>
                <a:cs typeface="Arial" charset="0"/>
              </a:rPr>
              <a:t> \hat{x}^-), \\</a:t>
            </a:r>
          </a:p>
          <a:p>
            <a:r>
              <a:rPr lang="en-US" sz="1200" kern="1200" dirty="0">
                <a:solidFill>
                  <a:schemeClr val="tx1"/>
                </a:solidFill>
                <a:effectLst/>
                <a:latin typeface="Arial" charset="0"/>
                <a:ea typeface="Arial" charset="0"/>
                <a:cs typeface="Arial" charset="0"/>
              </a:rPr>
              <a:t>  P^{+} &amp;= (I-</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C_i</a:t>
            </a:r>
            <a:r>
              <a:rPr lang="en-US" sz="1200" kern="1200" dirty="0">
                <a:solidFill>
                  <a:schemeClr val="tx1"/>
                </a:solidFill>
                <a:effectLst/>
                <a:latin typeface="Arial" charset="0"/>
                <a:ea typeface="Arial" charset="0"/>
                <a:cs typeface="Arial" charset="0"/>
              </a:rPr>
              <a:t>) P^{-} (I-</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C_i</a:t>
            </a:r>
            <a:r>
              <a:rPr lang="en-US" sz="1200" kern="1200" dirty="0">
                <a:solidFill>
                  <a:schemeClr val="tx1"/>
                </a:solidFill>
                <a:effectLst/>
                <a:latin typeface="Arial" charset="0"/>
                <a:ea typeface="Arial" charset="0"/>
                <a:cs typeface="Arial" charset="0"/>
              </a:rPr>
              <a:t>)^\top + </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R_i</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^{\top}</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where $</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 is called the Kalman gain for sensor $</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a:t>
            </a:r>
          </a:p>
        </p:txBody>
      </p:sp>
      <p:sp>
        <p:nvSpPr>
          <p:cNvPr id="4" name="Slide Number Placeholder 3"/>
          <p:cNvSpPr>
            <a:spLocks noGrp="1"/>
          </p:cNvSpPr>
          <p:nvPr>
            <p:ph type="sldNum" sz="quarter" idx="10"/>
          </p:nvPr>
        </p:nvSpPr>
        <p:spPr/>
        <p:txBody>
          <a:bodyPr/>
          <a:lstStyle/>
          <a:p>
            <a:fld id="{88A220D4-8918-2B41-8381-D87E20881A2A}" type="slidenum">
              <a:rPr lang="en-US" smtClean="0"/>
              <a:pPr/>
              <a:t>35</a:t>
            </a:fld>
            <a:endParaRPr lang="en-US"/>
          </a:p>
        </p:txBody>
      </p:sp>
    </p:spTree>
    <p:extLst>
      <p:ext uri="{BB962C8B-B14F-4D97-AF65-F5344CB8AC3E}">
        <p14:creationId xmlns:p14="http://schemas.microsoft.com/office/powerpoint/2010/main" val="236704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Basic idea of Extended </a:t>
            </a:r>
            <a:r>
              <a:rPr lang="en-US" sz="1200" kern="1200" dirty="0" err="1">
                <a:solidFill>
                  <a:schemeClr val="tx1"/>
                </a:solidFill>
                <a:effectLst/>
                <a:latin typeface="Arial" charset="0"/>
                <a:ea typeface="Arial" charset="0"/>
                <a:cs typeface="Arial" charset="0"/>
              </a:rPr>
              <a:t>Kalman</a:t>
            </a:r>
            <a:r>
              <a:rPr lang="en-US" sz="1200" kern="1200" dirty="0">
                <a:solidFill>
                  <a:schemeClr val="tx1"/>
                </a:solidFill>
                <a:effectLst/>
                <a:latin typeface="Arial" charset="0"/>
                <a:ea typeface="Arial" charset="0"/>
                <a:cs typeface="Arial" charset="0"/>
              </a:rPr>
              <a:t> Filter:</a:t>
            </a:r>
          </a:p>
          <a:p>
            <a:r>
              <a:rPr lang="en-US" sz="1200" kern="1200" dirty="0">
                <a:solidFill>
                  <a:schemeClr val="tx1"/>
                </a:solidFill>
                <a:effectLst/>
                <a:latin typeface="Arial" charset="0"/>
                <a:ea typeface="Arial" charset="0"/>
                <a:cs typeface="Arial" charset="0"/>
              </a:rPr>
              <a:t>\begin{itemize}</a:t>
            </a:r>
          </a:p>
          <a:p>
            <a:r>
              <a:rPr lang="en-US" sz="1200" kern="1200" dirty="0">
                <a:solidFill>
                  <a:schemeClr val="tx1"/>
                </a:solidFill>
                <a:effectLst/>
                <a:latin typeface="Arial" charset="0"/>
                <a:ea typeface="Arial" charset="0"/>
                <a:cs typeface="Arial" charset="0"/>
              </a:rPr>
              <a:t>  \item Propagate multivariate Gaussian distribution that captures probability distribution associated with belief about state</a:t>
            </a:r>
          </a:p>
          <a:p>
            <a:r>
              <a:rPr lang="en-US" sz="1200" kern="1200" dirty="0">
                <a:solidFill>
                  <a:schemeClr val="tx1"/>
                </a:solidFill>
                <a:effectLst/>
                <a:latin typeface="Arial" charset="0"/>
                <a:ea typeface="Arial" charset="0"/>
                <a:cs typeface="Arial" charset="0"/>
              </a:rPr>
              <a:t>  \item Mean of distribution is $\hat{x}$ --- estimated state</a:t>
            </a:r>
          </a:p>
          <a:p>
            <a:r>
              <a:rPr lang="en-US" sz="1200" kern="1200" dirty="0">
                <a:solidFill>
                  <a:schemeClr val="tx1"/>
                </a:solidFill>
                <a:effectLst/>
                <a:latin typeface="Arial" charset="0"/>
                <a:ea typeface="Arial" charset="0"/>
                <a:cs typeface="Arial" charset="0"/>
              </a:rPr>
              <a:t>  \item Covariance quantifies associated estimation error</a:t>
            </a:r>
          </a:p>
          <a:p>
            <a:r>
              <a:rPr lang="en-US" sz="1200" kern="1200" dirty="0">
                <a:solidFill>
                  <a:schemeClr val="tx1"/>
                </a:solidFill>
                <a:effectLst/>
                <a:latin typeface="Arial" charset="0"/>
                <a:ea typeface="Arial" charset="0"/>
                <a:cs typeface="Arial" charset="0"/>
              </a:rPr>
              <a:t>  \item </a:t>
            </a:r>
            <a:r>
              <a:rPr lang="en-US" sz="1200" kern="1200" dirty="0" err="1">
                <a:solidFill>
                  <a:schemeClr val="tx1"/>
                </a:solidFill>
                <a:effectLst/>
                <a:latin typeface="Arial" charset="0"/>
                <a:ea typeface="Arial" charset="0"/>
                <a:cs typeface="Arial" charset="0"/>
              </a:rPr>
              <a:t>Kalman</a:t>
            </a:r>
            <a:r>
              <a:rPr lang="en-US" sz="1200" kern="1200" dirty="0">
                <a:solidFill>
                  <a:schemeClr val="tx1"/>
                </a:solidFill>
                <a:effectLst/>
                <a:latin typeface="Arial" charset="0"/>
                <a:ea typeface="Arial" charset="0"/>
                <a:cs typeface="Arial" charset="0"/>
              </a:rPr>
              <a:t> gain minimizes covariance of estimation error given uncertainty in model and measurements</a:t>
            </a:r>
          </a:p>
          <a:p>
            <a:r>
              <a:rPr lang="en-US" sz="1200" kern="1200" dirty="0">
                <a:solidFill>
                  <a:schemeClr val="tx1"/>
                </a:solidFill>
                <a:effectLst/>
                <a:latin typeface="Arial" charset="0"/>
                <a:ea typeface="Arial" charset="0"/>
                <a:cs typeface="Arial" charset="0"/>
              </a:rPr>
              <a:t>\end{itemize}</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{0.25in} \</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System model given by:</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\dot{x} &amp;= f(</a:t>
            </a:r>
            <a:r>
              <a:rPr lang="en-US" sz="1200" kern="1200" dirty="0" err="1">
                <a:solidFill>
                  <a:schemeClr val="tx1"/>
                </a:solidFill>
                <a:effectLst/>
                <a:latin typeface="Arial" charset="0"/>
                <a:ea typeface="Arial" charset="0"/>
                <a:cs typeface="Arial" charset="0"/>
              </a:rPr>
              <a:t>x,u</a:t>
            </a:r>
            <a:r>
              <a:rPr lang="en-US" sz="1200" kern="1200" dirty="0">
                <a:solidFill>
                  <a:schemeClr val="tx1"/>
                </a:solidFill>
                <a:effectLst/>
                <a:latin typeface="Arial" charset="0"/>
                <a:ea typeface="Arial" charset="0"/>
                <a:cs typeface="Arial" charset="0"/>
              </a:rPr>
              <a:t>) + \xi \\</a:t>
            </a:r>
          </a:p>
          <a:p>
            <a:r>
              <a:rPr lang="en-US" sz="1200" kern="1200" dirty="0" err="1">
                <a:solidFill>
                  <a:schemeClr val="tx1"/>
                </a:solidFill>
                <a:effectLst/>
                <a:latin typeface="Arial" charset="0"/>
                <a:ea typeface="Arial" charset="0"/>
                <a:cs typeface="Arial" charset="0"/>
              </a:rPr>
              <a:t>y_i</a:t>
            </a:r>
            <a:r>
              <a:rPr lang="en-US" sz="1200" kern="1200" dirty="0">
                <a:solidFill>
                  <a:schemeClr val="tx1"/>
                </a:solidFill>
                <a:effectLst/>
                <a:latin typeface="Arial" charset="0"/>
                <a:ea typeface="Arial" charset="0"/>
                <a:cs typeface="Arial" charset="0"/>
              </a:rPr>
              <a:t>[n] &amp;= </a:t>
            </a:r>
            <a:r>
              <a:rPr lang="en-US" sz="1200" kern="1200" dirty="0" err="1">
                <a:solidFill>
                  <a:schemeClr val="tx1"/>
                </a:solidFill>
                <a:effectLst/>
                <a:latin typeface="Arial" charset="0"/>
                <a:ea typeface="Arial" charset="0"/>
                <a:cs typeface="Arial" charset="0"/>
              </a:rPr>
              <a:t>h_i</a:t>
            </a:r>
            <a:r>
              <a:rPr lang="en-US" sz="1200" kern="1200" dirty="0">
                <a:solidFill>
                  <a:schemeClr val="tx1"/>
                </a:solidFill>
                <a:effectLst/>
                <a:latin typeface="Arial" charset="0"/>
                <a:ea typeface="Arial" charset="0"/>
                <a:cs typeface="Arial" charset="0"/>
              </a:rPr>
              <a:t>(x[n],u[n]) + \</a:t>
            </a:r>
            <a:r>
              <a:rPr lang="en-US" sz="1200" kern="1200" dirty="0" err="1">
                <a:solidFill>
                  <a:schemeClr val="tx1"/>
                </a:solidFill>
                <a:effectLst/>
                <a:latin typeface="Arial" charset="0"/>
                <a:ea typeface="Arial" charset="0"/>
                <a:cs typeface="Arial" charset="0"/>
              </a:rPr>
              <a:t>eta_i</a:t>
            </a:r>
            <a:r>
              <a:rPr lang="en-US" sz="1200" kern="1200" dirty="0">
                <a:solidFill>
                  <a:schemeClr val="tx1"/>
                </a:solidFill>
                <a:effectLst/>
                <a:latin typeface="Arial" charset="0"/>
                <a:ea typeface="Arial" charset="0"/>
                <a:cs typeface="Arial" charset="0"/>
              </a:rPr>
              <a:t>[n],</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where</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\xi &amp;\sim \</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{N}(0,Q)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eta_i</a:t>
            </a:r>
            <a:r>
              <a:rPr lang="en-US" sz="1200" kern="1200" dirty="0">
                <a:solidFill>
                  <a:schemeClr val="tx1"/>
                </a:solidFill>
                <a:effectLst/>
                <a:latin typeface="Arial" charset="0"/>
                <a:ea typeface="Arial" charset="0"/>
                <a:cs typeface="Arial" charset="0"/>
              </a:rPr>
              <a:t> &amp;\sim \</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{N}(0,R_i) \\</a:t>
            </a:r>
          </a:p>
          <a:p>
            <a:r>
              <a:rPr lang="en-US" sz="1200" kern="1200" dirty="0">
                <a:solidFill>
                  <a:schemeClr val="tx1"/>
                </a:solidFill>
                <a:effectLst/>
                <a:latin typeface="Arial" charset="0"/>
                <a:ea typeface="Arial" charset="0"/>
                <a:cs typeface="Arial" charset="0"/>
              </a:rPr>
              <a:t>\end{align*}</a:t>
            </a:r>
          </a:p>
        </p:txBody>
      </p:sp>
      <p:sp>
        <p:nvSpPr>
          <p:cNvPr id="4" name="Slide Number Placeholder 3"/>
          <p:cNvSpPr>
            <a:spLocks noGrp="1"/>
          </p:cNvSpPr>
          <p:nvPr>
            <p:ph type="sldNum" sz="quarter" idx="10"/>
          </p:nvPr>
        </p:nvSpPr>
        <p:spPr/>
        <p:txBody>
          <a:bodyPr/>
          <a:lstStyle/>
          <a:p>
            <a:fld id="{88A220D4-8918-2B41-8381-D87E20881A2A}" type="slidenum">
              <a:rPr lang="en-US" smtClean="0"/>
              <a:pPr/>
              <a:t>36</a:t>
            </a:fld>
            <a:endParaRPr lang="en-US"/>
          </a:p>
        </p:txBody>
      </p:sp>
    </p:spTree>
    <p:extLst>
      <p:ext uri="{BB962C8B-B14F-4D97-AF65-F5344CB8AC3E}">
        <p14:creationId xmlns:p14="http://schemas.microsoft.com/office/powerpoint/2010/main" val="312338059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\underline{Between Measurements (prediction):}</a:t>
            </a:r>
          </a:p>
          <a:p>
            <a:r>
              <a:rPr lang="en-US" sz="1200" kern="1200" dirty="0">
                <a:solidFill>
                  <a:schemeClr val="tx1"/>
                </a:solidFill>
                <a:latin typeface="Arial" charset="0"/>
                <a:ea typeface="Arial" charset="0"/>
                <a:cs typeface="Arial" charset="0"/>
              </a:rPr>
              <a:t>\begin{align*}</a:t>
            </a:r>
          </a:p>
          <a:p>
            <a:r>
              <a:rPr lang="en-US" sz="1200" kern="1200" dirty="0">
                <a:solidFill>
                  <a:schemeClr val="tx1"/>
                </a:solidFill>
                <a:latin typeface="Arial" charset="0"/>
                <a:ea typeface="Arial" charset="0"/>
                <a:cs typeface="Arial" charset="0"/>
              </a:rPr>
              <a:t>	\dot{\hat{x}} &amp;= f(\hat{x}, u) \\</a:t>
            </a:r>
          </a:p>
          <a:p>
            <a:r>
              <a:rPr lang="en-US" sz="1200" kern="1200" dirty="0">
                <a:solidFill>
                  <a:schemeClr val="tx1"/>
                </a:solidFill>
                <a:latin typeface="Arial" charset="0"/>
                <a:ea typeface="Arial" charset="0"/>
                <a:cs typeface="Arial" charset="0"/>
              </a:rPr>
              <a:t>    A &amp;=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{\partial f}{\partial x}(\hat{x},u) \\</a:t>
            </a:r>
          </a:p>
          <a:p>
            <a:r>
              <a:rPr lang="en-US" sz="1200" kern="1200" dirty="0">
                <a:solidFill>
                  <a:schemeClr val="tx1"/>
                </a:solidFill>
                <a:latin typeface="Arial" charset="0"/>
                <a:ea typeface="Arial" charset="0"/>
                <a:cs typeface="Arial" charset="0"/>
              </a:rPr>
              <a:t>	\dot{P} &amp;= AP + PA^{\top} + Q,</a:t>
            </a:r>
          </a:p>
          <a:p>
            <a:r>
              <a:rPr lang="en-US" sz="1200" kern="1200" dirty="0">
                <a:solidFill>
                  <a:schemeClr val="tx1"/>
                </a:solidFill>
                <a:latin typeface="Arial" charset="0"/>
                <a:ea typeface="Arial" charset="0"/>
                <a:cs typeface="Arial" charset="0"/>
              </a:rPr>
              <a:t>\end{align*}</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\underline{At the</a:t>
            </a:r>
            <a:r>
              <a:rPr lang="en-US" sz="1200" kern="1200" baseline="0" dirty="0">
                <a:solidFill>
                  <a:schemeClr val="tx1"/>
                </a:solidFill>
                <a:latin typeface="Arial" charset="0"/>
                <a:ea typeface="Arial" charset="0"/>
                <a:cs typeface="Arial" charset="0"/>
              </a:rPr>
              <a:t> $</a:t>
            </a:r>
            <a:r>
              <a:rPr lang="en-US" sz="1200" kern="1200" baseline="0" dirty="0" err="1">
                <a:solidFill>
                  <a:schemeClr val="tx1"/>
                </a:solidFill>
                <a:latin typeface="Arial" charset="0"/>
                <a:ea typeface="Arial" charset="0"/>
                <a:cs typeface="Arial" charset="0"/>
              </a:rPr>
              <a:t>i</a:t>
            </a:r>
            <a:r>
              <a:rPr lang="en-US" sz="1200" kern="1200" baseline="0" dirty="0">
                <a:solidFill>
                  <a:schemeClr val="tx1"/>
                </a:solidFill>
                <a:latin typeface="Arial" charset="0"/>
                <a:ea typeface="Arial" charset="0"/>
                <a:cs typeface="Arial" charset="0"/>
              </a:rPr>
              <a:t>^{</a:t>
            </a:r>
            <a:r>
              <a:rPr lang="en-US" sz="1200" kern="1200" baseline="0" dirty="0" err="1">
                <a:solidFill>
                  <a:schemeClr val="tx1"/>
                </a:solidFill>
                <a:latin typeface="Arial" charset="0"/>
                <a:ea typeface="Arial" charset="0"/>
                <a:cs typeface="Arial" charset="0"/>
              </a:rPr>
              <a:t>th</a:t>
            </a:r>
            <a:r>
              <a:rPr lang="en-US" sz="1200" kern="1200" baseline="0" dirty="0">
                <a:solidFill>
                  <a:schemeClr val="tx1"/>
                </a:solidFill>
                <a:latin typeface="Arial" charset="0"/>
                <a:ea typeface="Arial" charset="0"/>
                <a:cs typeface="Arial" charset="0"/>
              </a:rPr>
              <a:t>}$</a:t>
            </a:r>
            <a:r>
              <a:rPr lang="en-US" sz="1200" kern="1200" dirty="0">
                <a:solidFill>
                  <a:schemeClr val="tx1"/>
                </a:solidFill>
                <a:latin typeface="Arial" charset="0"/>
                <a:ea typeface="Arial" charset="0"/>
                <a:cs typeface="Arial" charset="0"/>
              </a:rPr>
              <a:t> Measurements (correction):}</a:t>
            </a:r>
          </a:p>
          <a:p>
            <a:r>
              <a:rPr lang="en-US" sz="1200" kern="1200" dirty="0">
                <a:solidFill>
                  <a:schemeClr val="tx1"/>
                </a:solidFill>
                <a:latin typeface="Arial" charset="0"/>
                <a:ea typeface="Arial" charset="0"/>
                <a:cs typeface="Arial" charset="0"/>
              </a:rPr>
              <a:t>\begin{align*}</a:t>
            </a:r>
          </a:p>
          <a:p>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C_i</a:t>
            </a:r>
            <a:r>
              <a:rPr lang="en-US" sz="1200" kern="1200" dirty="0">
                <a:solidFill>
                  <a:schemeClr val="tx1"/>
                </a:solidFill>
                <a:latin typeface="Arial" charset="0"/>
                <a:ea typeface="Arial" charset="0"/>
                <a:cs typeface="Arial" charset="0"/>
              </a:rPr>
              <a:t> &amp;=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{\partial </a:t>
            </a:r>
            <a:r>
              <a:rPr lang="en-US" sz="1200" kern="1200" dirty="0" err="1">
                <a:solidFill>
                  <a:schemeClr val="tx1"/>
                </a:solidFill>
                <a:latin typeface="Arial" charset="0"/>
                <a:ea typeface="Arial" charset="0"/>
                <a:cs typeface="Arial" charset="0"/>
              </a:rPr>
              <a:t>h_i</a:t>
            </a:r>
            <a:r>
              <a:rPr lang="en-US" sz="1200" kern="1200" dirty="0">
                <a:solidFill>
                  <a:schemeClr val="tx1"/>
                </a:solidFill>
                <a:latin typeface="Arial" charset="0"/>
                <a:ea typeface="Arial" charset="0"/>
                <a:cs typeface="Arial" charset="0"/>
              </a:rPr>
              <a:t>}{\partial x}(\hat{x}^-) \\</a:t>
            </a:r>
          </a:p>
          <a:p>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L_i</a:t>
            </a:r>
            <a:r>
              <a:rPr lang="en-US" sz="1200" kern="1200" dirty="0">
                <a:solidFill>
                  <a:schemeClr val="tx1"/>
                </a:solidFill>
                <a:latin typeface="Arial" charset="0"/>
                <a:ea typeface="Arial" charset="0"/>
                <a:cs typeface="Arial" charset="0"/>
              </a:rPr>
              <a:t> &amp;= P^{-}</a:t>
            </a:r>
            <a:r>
              <a:rPr lang="en-US" sz="1200" kern="1200" dirty="0" err="1">
                <a:solidFill>
                  <a:schemeClr val="tx1"/>
                </a:solidFill>
                <a:latin typeface="Arial" charset="0"/>
                <a:ea typeface="Arial" charset="0"/>
                <a:cs typeface="Arial" charset="0"/>
              </a:rPr>
              <a:t>C_i</a:t>
            </a:r>
            <a:r>
              <a:rPr lang="en-US" sz="1200" kern="1200" dirty="0">
                <a:solidFill>
                  <a:schemeClr val="tx1"/>
                </a:solidFill>
                <a:latin typeface="Arial" charset="0"/>
                <a:ea typeface="Arial" charset="0"/>
                <a:cs typeface="Arial" charset="0"/>
              </a:rPr>
              <a:t>^{\top}(</a:t>
            </a:r>
            <a:r>
              <a:rPr lang="en-US" sz="1200" kern="1200" dirty="0" err="1">
                <a:solidFill>
                  <a:schemeClr val="tx1"/>
                </a:solidFill>
                <a:latin typeface="Arial" charset="0"/>
                <a:ea typeface="Arial" charset="0"/>
                <a:cs typeface="Arial" charset="0"/>
              </a:rPr>
              <a:t>R_i+C_iP</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C_i</a:t>
            </a:r>
            <a:r>
              <a:rPr lang="en-US" sz="1200" kern="1200" dirty="0">
                <a:solidFill>
                  <a:schemeClr val="tx1"/>
                </a:solidFill>
                <a:latin typeface="Arial" charset="0"/>
                <a:ea typeface="Arial" charset="0"/>
                <a:cs typeface="Arial" charset="0"/>
              </a:rPr>
              <a:t>^{\top})^{-1} \\</a:t>
            </a:r>
          </a:p>
          <a:p>
            <a:r>
              <a:rPr lang="en-US" sz="1200" kern="1200" dirty="0">
                <a:solidFill>
                  <a:schemeClr val="tx1"/>
                </a:solidFill>
                <a:latin typeface="Arial" charset="0"/>
                <a:ea typeface="Arial" charset="0"/>
                <a:cs typeface="Arial" charset="0"/>
              </a:rPr>
              <a:t>	\hat{x}^+ &amp;= \hat{x}^- + </a:t>
            </a:r>
            <a:r>
              <a:rPr lang="en-US" sz="1200" kern="1200" dirty="0" err="1">
                <a:solidFill>
                  <a:schemeClr val="tx1"/>
                </a:solidFill>
                <a:latin typeface="Arial" charset="0"/>
                <a:ea typeface="Arial" charset="0"/>
                <a:cs typeface="Arial" charset="0"/>
              </a:rPr>
              <a:t>L_i</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y_i</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t_n</a:t>
            </a:r>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h_i</a:t>
            </a:r>
            <a:r>
              <a:rPr lang="en-US" sz="1200" kern="1200" dirty="0">
                <a:solidFill>
                  <a:schemeClr val="tx1"/>
                </a:solidFill>
                <a:latin typeface="Arial" charset="0"/>
                <a:ea typeface="Arial" charset="0"/>
                <a:cs typeface="Arial" charset="0"/>
              </a:rPr>
              <a:t>(\hat{x}^-)),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latin typeface="Arial" charset="0"/>
                <a:ea typeface="Arial" charset="0"/>
                <a:cs typeface="Arial" charset="0"/>
              </a:rPr>
              <a:t>	</a:t>
            </a:r>
            <a:r>
              <a:rPr lang="en-US" sz="1200" kern="1200" dirty="0">
                <a:solidFill>
                  <a:schemeClr val="tx1"/>
                </a:solidFill>
                <a:effectLst/>
                <a:latin typeface="Arial" charset="0"/>
                <a:ea typeface="Arial" charset="0"/>
                <a:cs typeface="Arial" charset="0"/>
              </a:rPr>
              <a:t>P^{+} &amp;= (I-</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C_i</a:t>
            </a:r>
            <a:r>
              <a:rPr lang="en-US" sz="1200" kern="1200" dirty="0">
                <a:solidFill>
                  <a:schemeClr val="tx1"/>
                </a:solidFill>
                <a:effectLst/>
                <a:latin typeface="Arial" charset="0"/>
                <a:ea typeface="Arial" charset="0"/>
                <a:cs typeface="Arial" charset="0"/>
              </a:rPr>
              <a:t>) P^{-} (I-</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C_i</a:t>
            </a:r>
            <a:r>
              <a:rPr lang="en-US" sz="1200" kern="1200" dirty="0">
                <a:solidFill>
                  <a:schemeClr val="tx1"/>
                </a:solidFill>
                <a:effectLst/>
                <a:latin typeface="Arial" charset="0"/>
                <a:ea typeface="Arial" charset="0"/>
                <a:cs typeface="Arial" charset="0"/>
              </a:rPr>
              <a:t>)^\top + </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R_i</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^{\top}</a:t>
            </a:r>
          </a:p>
          <a:p>
            <a:r>
              <a:rPr lang="en-US" sz="1200" kern="1200" dirty="0">
                <a:solidFill>
                  <a:schemeClr val="tx1"/>
                </a:solidFill>
                <a:latin typeface="Arial" charset="0"/>
                <a:ea typeface="Arial" charset="0"/>
                <a:cs typeface="Arial" charset="0"/>
              </a:rPr>
              <a:t>\end{align*}</a:t>
            </a:r>
          </a:p>
          <a:p>
            <a:r>
              <a:rPr lang="en-US" sz="1200" kern="1200" dirty="0">
                <a:solidFill>
                  <a:schemeClr val="tx1"/>
                </a:solidFill>
                <a:latin typeface="Arial" charset="0"/>
                <a:ea typeface="Arial" charset="0"/>
                <a:cs typeface="Arial" charset="0"/>
              </a:rPr>
              <a:t>where $</a:t>
            </a:r>
            <a:r>
              <a:rPr lang="en-US" sz="1200" kern="1200" dirty="0" err="1">
                <a:solidFill>
                  <a:schemeClr val="tx1"/>
                </a:solidFill>
                <a:latin typeface="Arial" charset="0"/>
                <a:ea typeface="Arial" charset="0"/>
                <a:cs typeface="Arial" charset="0"/>
              </a:rPr>
              <a:t>L_i</a:t>
            </a:r>
            <a:r>
              <a:rPr lang="en-US" sz="1200" kern="1200" dirty="0">
                <a:solidFill>
                  <a:schemeClr val="tx1"/>
                </a:solidFill>
                <a:latin typeface="Arial" charset="0"/>
                <a:ea typeface="Arial" charset="0"/>
                <a:cs typeface="Arial" charset="0"/>
              </a:rPr>
              <a:t>$ is called the </a:t>
            </a:r>
            <a:r>
              <a:rPr lang="en-US" sz="1200" kern="1200" dirty="0" err="1">
                <a:solidFill>
                  <a:schemeClr val="tx1"/>
                </a:solidFill>
                <a:latin typeface="Arial" charset="0"/>
                <a:ea typeface="Arial" charset="0"/>
                <a:cs typeface="Arial" charset="0"/>
              </a:rPr>
              <a:t>Kalman</a:t>
            </a:r>
            <a:r>
              <a:rPr lang="en-US" sz="1200" kern="1200" dirty="0">
                <a:solidFill>
                  <a:schemeClr val="tx1"/>
                </a:solidFill>
                <a:latin typeface="Arial" charset="0"/>
                <a:ea typeface="Arial" charset="0"/>
                <a:cs typeface="Arial" charset="0"/>
              </a:rPr>
              <a:t> gain for sensor $</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a:t>
            </a:r>
            <a:endParaRPr lang="en-US" dirty="0"/>
          </a:p>
        </p:txBody>
      </p:sp>
      <p:sp>
        <p:nvSpPr>
          <p:cNvPr id="4" name="Slide Number Placeholder 3"/>
          <p:cNvSpPr>
            <a:spLocks noGrp="1"/>
          </p:cNvSpPr>
          <p:nvPr>
            <p:ph type="sldNum" sz="quarter" idx="10"/>
          </p:nvPr>
        </p:nvSpPr>
        <p:spPr/>
        <p:txBody>
          <a:bodyPr/>
          <a:lstStyle/>
          <a:p>
            <a:fld id="{88A220D4-8918-2B41-8381-D87E20881A2A}" type="slidenum">
              <a:rPr lang="en-US" smtClean="0"/>
              <a:pPr/>
              <a:t>37</a:t>
            </a:fld>
            <a:endParaRPr lang="en-US"/>
          </a:p>
        </p:txBody>
      </p:sp>
    </p:spTree>
    <p:extLst>
      <p:ext uri="{BB962C8B-B14F-4D97-AF65-F5344CB8AC3E}">
        <p14:creationId xmlns:p14="http://schemas.microsoft.com/office/powerpoint/2010/main" val="246581327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\begin{algorithm}</a:t>
            </a:r>
          </a:p>
          <a:p>
            <a:r>
              <a:rPr lang="en-US" sz="1200" kern="1200" dirty="0">
                <a:solidFill>
                  <a:schemeClr val="tx1"/>
                </a:solidFill>
                <a:effectLst/>
                <a:latin typeface="Arial" charset="0"/>
                <a:ea typeface="Arial" charset="0"/>
                <a:cs typeface="Arial" charset="0"/>
              </a:rPr>
              <a:t>\caption{Continuous-Discrete Extended Kalman Filter}</a:t>
            </a:r>
          </a:p>
          <a:p>
            <a:r>
              <a:rPr lang="en-US" sz="1200" kern="1200" dirty="0">
                <a:solidFill>
                  <a:schemeClr val="tx1"/>
                </a:solidFill>
                <a:effectLst/>
                <a:latin typeface="Arial" charset="0"/>
                <a:ea typeface="Arial" charset="0"/>
                <a:cs typeface="Arial" charset="0"/>
              </a:rPr>
              <a:t>\label{</a:t>
            </a:r>
            <a:r>
              <a:rPr lang="en-US" sz="1200" kern="1200" dirty="0" err="1">
                <a:solidFill>
                  <a:schemeClr val="tx1"/>
                </a:solidFill>
                <a:effectLst/>
                <a:latin typeface="Arial" charset="0"/>
                <a:ea typeface="Arial" charset="0"/>
                <a:cs typeface="Arial" charset="0"/>
              </a:rPr>
              <a:t>alg:est-kalman-continuous-discrete</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\begin{algorithmic}[1]</a:t>
            </a:r>
          </a:p>
          <a:p>
            <a:r>
              <a:rPr lang="en-US" sz="1200" kern="1200" dirty="0">
                <a:solidFill>
                  <a:schemeClr val="tx1"/>
                </a:solidFill>
                <a:effectLst/>
                <a:latin typeface="Arial" charset="0"/>
                <a:ea typeface="Arial" charset="0"/>
                <a:cs typeface="Arial" charset="0"/>
              </a:rPr>
              <a:t>    \STATE Initialize:  $\hat{x} = 0$.</a:t>
            </a:r>
          </a:p>
          <a:p>
            <a:r>
              <a:rPr lang="en-US" sz="1200" kern="1200" dirty="0">
                <a:solidFill>
                  <a:schemeClr val="tx1"/>
                </a:solidFill>
                <a:effectLst/>
                <a:latin typeface="Arial" charset="0"/>
                <a:ea typeface="Arial" charset="0"/>
                <a:cs typeface="Arial" charset="0"/>
              </a:rPr>
              <a:t>    \STATE Pick an output sample rate $T_{out}$ which is much less than</a:t>
            </a:r>
          </a:p>
          <a:p>
            <a:r>
              <a:rPr lang="en-US" sz="1200" kern="1200" dirty="0">
                <a:solidFill>
                  <a:schemeClr val="tx1"/>
                </a:solidFill>
                <a:effectLst/>
                <a:latin typeface="Arial" charset="0"/>
                <a:ea typeface="Arial" charset="0"/>
                <a:cs typeface="Arial" charset="0"/>
              </a:rPr>
              <a:t>    the sample rates of the sensors.</a:t>
            </a:r>
          </a:p>
          <a:p>
            <a:r>
              <a:rPr lang="en-US" sz="1200" kern="1200" dirty="0">
                <a:solidFill>
                  <a:schemeClr val="tx1"/>
                </a:solidFill>
                <a:effectLst/>
                <a:latin typeface="Arial" charset="0"/>
                <a:ea typeface="Arial" charset="0"/>
                <a:cs typeface="Arial" charset="0"/>
              </a:rPr>
              <a:t>    \STATE At each sample time $T_{out}$:</a:t>
            </a:r>
          </a:p>
          <a:p>
            <a:r>
              <a:rPr lang="en-US" sz="1200" kern="1200" dirty="0">
                <a:solidFill>
                  <a:schemeClr val="tx1"/>
                </a:solidFill>
                <a:effectLst/>
                <a:latin typeface="Arial" charset="0"/>
                <a:ea typeface="Arial" charset="0"/>
                <a:cs typeface="Arial" charset="0"/>
              </a:rPr>
              <a:t>    \FOR[Prediction]{$</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=1$ to $N$}</a:t>
            </a:r>
          </a:p>
          <a:p>
            <a:r>
              <a:rPr lang="en-US" sz="1200" kern="1200" dirty="0">
                <a:solidFill>
                  <a:schemeClr val="tx1"/>
                </a:solidFill>
                <a:effectLst/>
                <a:latin typeface="Arial" charset="0"/>
                <a:ea typeface="Arial" charset="0"/>
                <a:cs typeface="Arial" charset="0"/>
              </a:rPr>
              <a:t>        \STATE $</a:t>
            </a:r>
            <a:r>
              <a:rPr lang="en-US" sz="1200" kern="1200" dirty="0" err="1">
                <a:solidFill>
                  <a:schemeClr val="tx1"/>
                </a:solidFill>
                <a:effectLst/>
                <a:latin typeface="Arial" charset="0"/>
                <a:ea typeface="Arial" charset="0"/>
                <a:cs typeface="Arial" charset="0"/>
              </a:rPr>
              <a:t>T_p</a:t>
            </a:r>
            <a:r>
              <a:rPr lang="en-US" sz="1200" kern="1200" dirty="0">
                <a:solidFill>
                  <a:schemeClr val="tx1"/>
                </a:solidFill>
                <a:effectLst/>
                <a:latin typeface="Arial" charset="0"/>
                <a:ea typeface="Arial" charset="0"/>
                <a:cs typeface="Arial" charset="0"/>
              </a:rPr>
              <a:t> = T_{out}/N$</a:t>
            </a:r>
          </a:p>
          <a:p>
            <a:r>
              <a:rPr lang="en-US" sz="1200" kern="1200" dirty="0">
                <a:solidFill>
                  <a:schemeClr val="tx1"/>
                </a:solidFill>
                <a:effectLst/>
                <a:latin typeface="Arial" charset="0"/>
                <a:ea typeface="Arial" charset="0"/>
                <a:cs typeface="Arial" charset="0"/>
              </a:rPr>
              <a:t>        \STATE $\hat{x} \</a:t>
            </a:r>
            <a:r>
              <a:rPr lang="en-US" sz="1200" kern="1200" dirty="0" err="1">
                <a:solidFill>
                  <a:schemeClr val="tx1"/>
                </a:solidFill>
                <a:effectLst/>
                <a:latin typeface="Arial" charset="0"/>
                <a:ea typeface="Arial" charset="0"/>
                <a:cs typeface="Arial" charset="0"/>
              </a:rPr>
              <a:t>leftarrow</a:t>
            </a:r>
            <a:r>
              <a:rPr lang="en-US" sz="1200" kern="1200" dirty="0">
                <a:solidFill>
                  <a:schemeClr val="tx1"/>
                </a:solidFill>
                <a:effectLst/>
                <a:latin typeface="Arial" charset="0"/>
                <a:ea typeface="Arial" charset="0"/>
                <a:cs typeface="Arial" charset="0"/>
              </a:rPr>
              <a:t> \hat{x} + </a:t>
            </a:r>
            <a:r>
              <a:rPr lang="en-US" sz="1200" kern="1200" dirty="0" err="1">
                <a:solidFill>
                  <a:schemeClr val="tx1"/>
                </a:solidFill>
                <a:effectLst/>
                <a:latin typeface="Arial" charset="0"/>
                <a:ea typeface="Arial" charset="0"/>
                <a:cs typeface="Arial" charset="0"/>
              </a:rPr>
              <a:t>T_p</a:t>
            </a:r>
            <a:r>
              <a:rPr lang="en-US" sz="1200" kern="1200" dirty="0">
                <a:solidFill>
                  <a:schemeClr val="tx1"/>
                </a:solidFill>
                <a:effectLst/>
                <a:latin typeface="Arial" charset="0"/>
                <a:ea typeface="Arial" charset="0"/>
                <a:cs typeface="Arial" charset="0"/>
              </a:rPr>
              <a:t> f(\hat{x},u)$</a:t>
            </a:r>
          </a:p>
          <a:p>
            <a:r>
              <a:rPr lang="en-US" sz="1200" kern="1200" dirty="0">
                <a:solidFill>
                  <a:schemeClr val="tx1"/>
                </a:solidFill>
                <a:effectLst/>
                <a:latin typeface="Arial" charset="0"/>
                <a:ea typeface="Arial" charset="0"/>
                <a:cs typeface="Arial" charset="0"/>
              </a:rPr>
              <a:t>        \STATE $A = \frac{\partial f}{\partial x}(\hat{x},u)$</a:t>
            </a:r>
          </a:p>
          <a:p>
            <a:r>
              <a:rPr lang="en-US" sz="1200" kern="1200" dirty="0">
                <a:solidFill>
                  <a:schemeClr val="tx1"/>
                </a:solidFill>
                <a:effectLst/>
                <a:latin typeface="Arial" charset="0"/>
                <a:ea typeface="Arial" charset="0"/>
                <a:cs typeface="Arial" charset="0"/>
              </a:rPr>
              <a:t>        \STATE $</a:t>
            </a:r>
            <a:r>
              <a:rPr lang="en-US" sz="1200" kern="1200" dirty="0" err="1">
                <a:solidFill>
                  <a:schemeClr val="tx1"/>
                </a:solidFill>
                <a:effectLst/>
                <a:latin typeface="Arial" charset="0"/>
                <a:ea typeface="Arial" charset="0"/>
                <a:cs typeface="Arial" charset="0"/>
              </a:rPr>
              <a:t>A_d</a:t>
            </a:r>
            <a:r>
              <a:rPr lang="en-US" sz="1200" kern="1200" dirty="0">
                <a:solidFill>
                  <a:schemeClr val="tx1"/>
                </a:solidFill>
                <a:effectLst/>
                <a:latin typeface="Arial" charset="0"/>
                <a:ea typeface="Arial" charset="0"/>
                <a:cs typeface="Arial" charset="0"/>
              </a:rPr>
              <a:t> = I + A </a:t>
            </a:r>
            <a:r>
              <a:rPr lang="en-US" sz="1200" kern="1200" dirty="0" err="1">
                <a:solidFill>
                  <a:schemeClr val="tx1"/>
                </a:solidFill>
                <a:effectLst/>
                <a:latin typeface="Arial" charset="0"/>
                <a:ea typeface="Arial" charset="0"/>
                <a:cs typeface="Arial" charset="0"/>
              </a:rPr>
              <a:t>T_p</a:t>
            </a:r>
            <a:r>
              <a:rPr lang="en-US" sz="1200" kern="1200" dirty="0">
                <a:solidFill>
                  <a:schemeClr val="tx1"/>
                </a:solidFill>
                <a:effectLst/>
                <a:latin typeface="Arial" charset="0"/>
                <a:ea typeface="Arial" charset="0"/>
                <a:cs typeface="Arial" charset="0"/>
              </a:rPr>
              <a:t> + A^2 T_p^2$</a:t>
            </a:r>
          </a:p>
          <a:p>
            <a:r>
              <a:rPr lang="en-US" sz="1200" kern="1200" dirty="0">
                <a:solidFill>
                  <a:schemeClr val="tx1"/>
                </a:solidFill>
                <a:effectLst/>
                <a:latin typeface="Arial" charset="0"/>
                <a:ea typeface="Arial" charset="0"/>
                <a:cs typeface="Arial" charset="0"/>
              </a:rPr>
              <a:t>        \STATE $P \</a:t>
            </a:r>
            <a:r>
              <a:rPr lang="en-US" sz="1200" kern="1200" dirty="0" err="1">
                <a:solidFill>
                  <a:schemeClr val="tx1"/>
                </a:solidFill>
                <a:effectLst/>
                <a:latin typeface="Arial" charset="0"/>
                <a:ea typeface="Arial" charset="0"/>
                <a:cs typeface="Arial" charset="0"/>
              </a:rPr>
              <a:t>leftarrow</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A_d</a:t>
            </a:r>
            <a:r>
              <a:rPr lang="en-US" sz="1200" kern="1200" dirty="0">
                <a:solidFill>
                  <a:schemeClr val="tx1"/>
                </a:solidFill>
                <a:effectLst/>
                <a:latin typeface="Arial" charset="0"/>
                <a:ea typeface="Arial" charset="0"/>
                <a:cs typeface="Arial" charset="0"/>
              </a:rPr>
              <a:t> P </a:t>
            </a:r>
            <a:r>
              <a:rPr lang="en-US" sz="1200" kern="1200" dirty="0" err="1">
                <a:solidFill>
                  <a:schemeClr val="tx1"/>
                </a:solidFill>
                <a:effectLst/>
                <a:latin typeface="Arial" charset="0"/>
                <a:ea typeface="Arial" charset="0"/>
                <a:cs typeface="Arial" charset="0"/>
              </a:rPr>
              <a:t>A_d</a:t>
            </a:r>
            <a:r>
              <a:rPr lang="en-US" sz="1200" kern="1200" dirty="0">
                <a:solidFill>
                  <a:schemeClr val="tx1"/>
                </a:solidFill>
                <a:effectLst/>
                <a:latin typeface="Arial" charset="0"/>
                <a:ea typeface="Arial" charset="0"/>
                <a:cs typeface="Arial" charset="0"/>
              </a:rPr>
              <a:t>^\top + T_p^2 Q$</a:t>
            </a:r>
          </a:p>
          <a:p>
            <a:r>
              <a:rPr lang="en-US" sz="1200" kern="1200" dirty="0">
                <a:solidFill>
                  <a:schemeClr val="tx1"/>
                </a:solidFill>
                <a:effectLst/>
                <a:latin typeface="Arial" charset="0"/>
                <a:ea typeface="Arial" charset="0"/>
                <a:cs typeface="Arial" charset="0"/>
              </a:rPr>
              <a:t>    \ENDFOR</a:t>
            </a:r>
          </a:p>
          <a:p>
            <a:r>
              <a:rPr lang="en-US" sz="1200" kern="1200" dirty="0">
                <a:solidFill>
                  <a:schemeClr val="tx1"/>
                </a:solidFill>
                <a:effectLst/>
                <a:latin typeface="Arial" charset="0"/>
                <a:ea typeface="Arial" charset="0"/>
                <a:cs typeface="Arial" charset="0"/>
              </a:rPr>
              <a:t>    \IF[Correction]{Measurement has been received from</a:t>
            </a:r>
          </a:p>
          <a:p>
            <a:r>
              <a:rPr lang="en-US" sz="1200" kern="1200" dirty="0">
                <a:solidFill>
                  <a:schemeClr val="tx1"/>
                </a:solidFill>
                <a:effectLst/>
                <a:latin typeface="Arial" charset="0"/>
                <a:ea typeface="Arial" charset="0"/>
                <a:cs typeface="Arial" charset="0"/>
              </a:rPr>
              <a:t>    sensor $</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\STATE $</a:t>
            </a:r>
            <a:r>
              <a:rPr lang="en-US" sz="1200" kern="1200" dirty="0" err="1">
                <a:solidFill>
                  <a:schemeClr val="tx1"/>
                </a:solidFill>
                <a:effectLst/>
                <a:latin typeface="Arial" charset="0"/>
                <a:ea typeface="Arial" charset="0"/>
                <a:cs typeface="Arial" charset="0"/>
              </a:rPr>
              <a:t>C_i</a:t>
            </a:r>
            <a:r>
              <a:rPr lang="en-US" sz="1200" kern="1200" dirty="0">
                <a:solidFill>
                  <a:schemeClr val="tx1"/>
                </a:solidFill>
                <a:effectLst/>
                <a:latin typeface="Arial" charset="0"/>
                <a:ea typeface="Arial" charset="0"/>
                <a:cs typeface="Arial" charset="0"/>
              </a:rPr>
              <a:t> = \frac{\partial </a:t>
            </a:r>
            <a:r>
              <a:rPr lang="en-US" sz="1200" kern="1200" dirty="0" err="1">
                <a:solidFill>
                  <a:schemeClr val="tx1"/>
                </a:solidFill>
                <a:effectLst/>
                <a:latin typeface="Arial" charset="0"/>
                <a:ea typeface="Arial" charset="0"/>
                <a:cs typeface="Arial" charset="0"/>
              </a:rPr>
              <a:t>h_i</a:t>
            </a:r>
            <a:r>
              <a:rPr lang="en-US" sz="1200" kern="1200" dirty="0">
                <a:solidFill>
                  <a:schemeClr val="tx1"/>
                </a:solidFill>
                <a:effectLst/>
                <a:latin typeface="Arial" charset="0"/>
                <a:ea typeface="Arial" charset="0"/>
                <a:cs typeface="Arial" charset="0"/>
              </a:rPr>
              <a:t>}{\partial x}(\hat{x},u[n])$</a:t>
            </a:r>
          </a:p>
          <a:p>
            <a:r>
              <a:rPr lang="en-US" sz="1200" kern="1200" dirty="0">
                <a:solidFill>
                  <a:schemeClr val="tx1"/>
                </a:solidFill>
                <a:effectLst/>
                <a:latin typeface="Arial" charset="0"/>
                <a:ea typeface="Arial" charset="0"/>
                <a:cs typeface="Arial" charset="0"/>
              </a:rPr>
              <a:t>        \STATE $</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PC_i</a:t>
            </a:r>
            <a:r>
              <a:rPr lang="en-US" sz="1200" kern="1200" dirty="0">
                <a:solidFill>
                  <a:schemeClr val="tx1"/>
                </a:solidFill>
                <a:effectLst/>
                <a:latin typeface="Arial" charset="0"/>
                <a:ea typeface="Arial" charset="0"/>
                <a:cs typeface="Arial" charset="0"/>
              </a:rPr>
              <a:t>^{\top}(</a:t>
            </a:r>
            <a:r>
              <a:rPr lang="en-US" sz="1200" kern="1200" dirty="0" err="1">
                <a:solidFill>
                  <a:schemeClr val="tx1"/>
                </a:solidFill>
                <a:effectLst/>
                <a:latin typeface="Arial" charset="0"/>
                <a:ea typeface="Arial" charset="0"/>
                <a:cs typeface="Arial" charset="0"/>
              </a:rPr>
              <a:t>R_i+C_iPC_i</a:t>
            </a:r>
            <a:r>
              <a:rPr lang="en-US" sz="1200" kern="1200" dirty="0">
                <a:solidFill>
                  <a:schemeClr val="tx1"/>
                </a:solidFill>
                <a:effectLst/>
                <a:latin typeface="Arial" charset="0"/>
                <a:ea typeface="Arial" charset="0"/>
                <a:cs typeface="Arial" charset="0"/>
              </a:rPr>
              <a:t>^{\top})^{-1}$</a:t>
            </a:r>
          </a:p>
          <a:p>
            <a:r>
              <a:rPr lang="en-US" sz="1200" kern="1200" dirty="0">
                <a:solidFill>
                  <a:schemeClr val="tx1"/>
                </a:solidFill>
                <a:effectLst/>
                <a:latin typeface="Arial" charset="0"/>
                <a:ea typeface="Arial" charset="0"/>
                <a:cs typeface="Arial" charset="0"/>
              </a:rPr>
              <a:t>        \STATE $P \</a:t>
            </a:r>
            <a:r>
              <a:rPr lang="en-US" sz="1200" kern="1200" dirty="0" err="1">
                <a:solidFill>
                  <a:schemeClr val="tx1"/>
                </a:solidFill>
                <a:effectLst/>
                <a:latin typeface="Arial" charset="0"/>
                <a:ea typeface="Arial" charset="0"/>
                <a:cs typeface="Arial" charset="0"/>
              </a:rPr>
              <a:t>leftarrow</a:t>
            </a:r>
            <a:r>
              <a:rPr lang="en-US" sz="1200" kern="1200" dirty="0">
                <a:solidFill>
                  <a:schemeClr val="tx1"/>
                </a:solidFill>
                <a:effectLst/>
                <a:latin typeface="Arial" charset="0"/>
                <a:ea typeface="Arial" charset="0"/>
                <a:cs typeface="Arial" charset="0"/>
              </a:rPr>
              <a:t> (I-</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C_i</a:t>
            </a:r>
            <a:r>
              <a:rPr lang="en-US" sz="1200" kern="1200" dirty="0">
                <a:solidFill>
                  <a:schemeClr val="tx1"/>
                </a:solidFill>
                <a:effectLst/>
                <a:latin typeface="Arial" charset="0"/>
                <a:ea typeface="Arial" charset="0"/>
                <a:cs typeface="Arial" charset="0"/>
              </a:rPr>
              <a:t>) P (I-</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C_i</a:t>
            </a:r>
            <a:r>
              <a:rPr lang="en-US" sz="1200" kern="1200" dirty="0">
                <a:solidFill>
                  <a:schemeClr val="tx1"/>
                </a:solidFill>
                <a:effectLst/>
                <a:latin typeface="Arial" charset="0"/>
                <a:ea typeface="Arial" charset="0"/>
                <a:cs typeface="Arial" charset="0"/>
              </a:rPr>
              <a:t>)^\top + </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R_i</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^{\top}$</a:t>
            </a:r>
          </a:p>
          <a:p>
            <a:r>
              <a:rPr lang="en-US" sz="1200" kern="1200" dirty="0">
                <a:solidFill>
                  <a:schemeClr val="tx1"/>
                </a:solidFill>
                <a:effectLst/>
                <a:latin typeface="Arial" charset="0"/>
                <a:ea typeface="Arial" charset="0"/>
                <a:cs typeface="Arial" charset="0"/>
              </a:rPr>
              <a:t>        \STATE $\hat{x} \</a:t>
            </a:r>
            <a:r>
              <a:rPr lang="en-US" sz="1200" kern="1200" dirty="0" err="1">
                <a:solidFill>
                  <a:schemeClr val="tx1"/>
                </a:solidFill>
                <a:effectLst/>
                <a:latin typeface="Arial" charset="0"/>
                <a:ea typeface="Arial" charset="0"/>
                <a:cs typeface="Arial" charset="0"/>
              </a:rPr>
              <a:t>leftarrow</a:t>
            </a:r>
            <a:r>
              <a:rPr lang="en-US" sz="1200" kern="1200" dirty="0">
                <a:solidFill>
                  <a:schemeClr val="tx1"/>
                </a:solidFill>
                <a:effectLst/>
                <a:latin typeface="Arial" charset="0"/>
                <a:ea typeface="Arial" charset="0"/>
                <a:cs typeface="Arial" charset="0"/>
              </a:rPr>
              <a:t> \hat{x} +  </a:t>
            </a:r>
            <a:r>
              <a:rPr lang="en-US" sz="1200" kern="1200" dirty="0" err="1">
                <a:solidFill>
                  <a:schemeClr val="tx1"/>
                </a:solidFill>
                <a:effectLst/>
                <a:latin typeface="Arial" charset="0"/>
                <a:ea typeface="Arial" charset="0"/>
                <a:cs typeface="Arial" charset="0"/>
              </a:rPr>
              <a:t>L_i</a:t>
            </a:r>
            <a:r>
              <a:rPr lang="en-US" sz="1200" kern="1200" dirty="0">
                <a:solidFill>
                  <a:schemeClr val="tx1"/>
                </a:solidFill>
                <a:effectLst/>
                <a:latin typeface="Arial" charset="0"/>
                <a:ea typeface="Arial" charset="0"/>
                <a:cs typeface="Arial" charset="0"/>
              </a:rPr>
              <a:t>\left( </a:t>
            </a:r>
            <a:r>
              <a:rPr lang="en-US" sz="1200" kern="1200" dirty="0" err="1">
                <a:solidFill>
                  <a:schemeClr val="tx1"/>
                </a:solidFill>
                <a:effectLst/>
                <a:latin typeface="Arial" charset="0"/>
                <a:ea typeface="Arial" charset="0"/>
                <a:cs typeface="Arial" charset="0"/>
              </a:rPr>
              <a:t>y_i</a:t>
            </a:r>
            <a:r>
              <a:rPr lang="en-US" sz="1200" kern="1200" dirty="0">
                <a:solidFill>
                  <a:schemeClr val="tx1"/>
                </a:solidFill>
                <a:effectLst/>
                <a:latin typeface="Arial" charset="0"/>
                <a:ea typeface="Arial" charset="0"/>
                <a:cs typeface="Arial" charset="0"/>
              </a:rPr>
              <a:t>[n] - h(\hat{x},u[n]) \right)$.</a:t>
            </a:r>
          </a:p>
          <a:p>
            <a:r>
              <a:rPr lang="en-US" sz="1200" kern="1200" dirty="0">
                <a:solidFill>
                  <a:schemeClr val="tx1"/>
                </a:solidFill>
                <a:effectLst/>
                <a:latin typeface="Arial" charset="0"/>
                <a:ea typeface="Arial" charset="0"/>
                <a:cs typeface="Arial" charset="0"/>
              </a:rPr>
              <a:t>    \ENDIF</a:t>
            </a:r>
          </a:p>
          <a:p>
            <a:r>
              <a:rPr lang="en-US" sz="1200" kern="1200" dirty="0">
                <a:solidFill>
                  <a:schemeClr val="tx1"/>
                </a:solidFill>
                <a:effectLst/>
                <a:latin typeface="Arial" charset="0"/>
                <a:ea typeface="Arial" charset="0"/>
                <a:cs typeface="Arial" charset="0"/>
              </a:rPr>
              <a:t>\end{algorithmic}</a:t>
            </a:r>
          </a:p>
          <a:p>
            <a:r>
              <a:rPr lang="en-US" sz="1200" kern="1200" dirty="0">
                <a:solidFill>
                  <a:schemeClr val="tx1"/>
                </a:solidFill>
                <a:effectLst/>
                <a:latin typeface="Arial" charset="0"/>
                <a:ea typeface="Arial" charset="0"/>
                <a:cs typeface="Arial" charset="0"/>
              </a:rPr>
              <a:t>\end{algorithm}</a:t>
            </a:r>
          </a:p>
          <a:p>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If $R$ is diagonal (uncorrelated sensors), then update one measurement at a time.</a:t>
            </a:r>
          </a:p>
        </p:txBody>
      </p:sp>
      <p:sp>
        <p:nvSpPr>
          <p:cNvPr id="4" name="Slide Number Placeholder 3"/>
          <p:cNvSpPr>
            <a:spLocks noGrp="1"/>
          </p:cNvSpPr>
          <p:nvPr>
            <p:ph type="sldNum" sz="quarter" idx="10"/>
          </p:nvPr>
        </p:nvSpPr>
        <p:spPr/>
        <p:txBody>
          <a:bodyPr/>
          <a:lstStyle/>
          <a:p>
            <a:fld id="{88A220D4-8918-2B41-8381-D87E20881A2A}" type="slidenum">
              <a:rPr lang="en-US" smtClean="0"/>
              <a:pPr/>
              <a:t>38</a:t>
            </a:fld>
            <a:endParaRPr lang="en-US"/>
          </a:p>
        </p:txBody>
      </p:sp>
    </p:spTree>
    <p:extLst>
      <p:ext uri="{BB962C8B-B14F-4D97-AF65-F5344CB8AC3E}">
        <p14:creationId xmlns:p14="http://schemas.microsoft.com/office/powerpoint/2010/main" val="8632232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Use the nonlinear propagation model</a:t>
            </a:r>
          </a:p>
          <a:p>
            <a:r>
              <a:rPr lang="en-US" sz="1200" kern="1200" dirty="0">
                <a:solidFill>
                  <a:schemeClr val="tx1"/>
                </a:solidFill>
                <a:latin typeface="Arial" charset="0"/>
                <a:ea typeface="Arial" charset="0"/>
                <a:cs typeface="Arial" charset="0"/>
              </a:rPr>
              <a:t>\begin{align*}</a:t>
            </a:r>
          </a:p>
          <a:p>
            <a:r>
              <a:rPr lang="en-US" sz="1200" kern="1200" dirty="0">
                <a:solidFill>
                  <a:schemeClr val="tx1"/>
                </a:solidFill>
                <a:latin typeface="Arial" charset="0"/>
                <a:ea typeface="Arial" charset="0"/>
                <a:cs typeface="Arial" charset="0"/>
              </a:rPr>
              <a:t>\dot{\phi} &amp;= p + q\sin\phi\tan\theta + r\</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\phi\tan\theta +</a:t>
            </a:r>
          </a:p>
          <a:p>
            <a:r>
              <a:rPr lang="en-US" sz="1200" kern="1200" dirty="0">
                <a:solidFill>
                  <a:schemeClr val="tx1"/>
                </a:solidFill>
                <a:latin typeface="Arial" charset="0"/>
                <a:ea typeface="Arial" charset="0"/>
                <a:cs typeface="Arial" charset="0"/>
              </a:rPr>
              <a:t>\xi_{\phi} \\</a:t>
            </a:r>
          </a:p>
          <a:p>
            <a:r>
              <a:rPr lang="en-US" sz="1200" kern="1200" dirty="0">
                <a:solidFill>
                  <a:schemeClr val="tx1"/>
                </a:solidFill>
                <a:latin typeface="Arial" charset="0"/>
                <a:ea typeface="Arial" charset="0"/>
                <a:cs typeface="Arial" charset="0"/>
              </a:rPr>
              <a:t>\dot{\theta} &amp;= q\</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\phi - r\sin\phi +\xi_{\theta}</a:t>
            </a:r>
          </a:p>
          <a:p>
            <a:r>
              <a:rPr lang="en-US" sz="1200" kern="1200" dirty="0">
                <a:solidFill>
                  <a:schemeClr val="tx1"/>
                </a:solidFill>
                <a:latin typeface="Arial" charset="0"/>
                <a:ea typeface="Arial" charset="0"/>
                <a:cs typeface="Arial" charset="0"/>
              </a:rPr>
              <a:t>\end{align*}</a:t>
            </a:r>
          </a:p>
          <a:p>
            <a:r>
              <a:rPr lang="en-US" sz="1200" kern="1200" dirty="0">
                <a:solidFill>
                  <a:schemeClr val="tx1"/>
                </a:solidFill>
                <a:latin typeface="Arial" charset="0"/>
                <a:ea typeface="Arial" charset="0"/>
                <a:cs typeface="Arial" charset="0"/>
              </a:rPr>
              <a:t>where</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\xi_{\phi}\</a:t>
            </a:r>
            <a:r>
              <a:rPr lang="en-US" sz="1200" kern="1200" dirty="0" err="1">
                <a:solidFill>
                  <a:schemeClr val="tx1"/>
                </a:solidFill>
                <a:latin typeface="Arial" charset="0"/>
                <a:ea typeface="Arial" charset="0"/>
                <a:cs typeface="Arial" charset="0"/>
              </a:rPr>
              <a:t>sim</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{N}(0,Q_{\phi}) \</a:t>
            </a:r>
            <a:r>
              <a:rPr lang="en-US" sz="1200" kern="1200" dirty="0" err="1">
                <a:solidFill>
                  <a:schemeClr val="tx1"/>
                </a:solidFill>
                <a:latin typeface="Arial" charset="0"/>
                <a:ea typeface="Arial" charset="0"/>
                <a:cs typeface="Arial" charset="0"/>
              </a:rPr>
              <a:t>qquad</a:t>
            </a:r>
            <a:r>
              <a:rPr lang="en-US" sz="1200" kern="1200" dirty="0">
                <a:solidFill>
                  <a:schemeClr val="tx1"/>
                </a:solidFill>
                <a:latin typeface="Arial" charset="0"/>
                <a:ea typeface="Arial" charset="0"/>
                <a:cs typeface="Arial" charset="0"/>
              </a:rPr>
              <a:t> \text{~and~} \</a:t>
            </a:r>
            <a:r>
              <a:rPr lang="en-US" sz="1200" kern="1200" dirty="0" err="1">
                <a:solidFill>
                  <a:schemeClr val="tx1"/>
                </a:solidFill>
                <a:latin typeface="Arial" charset="0"/>
                <a:ea typeface="Arial" charset="0"/>
                <a:cs typeface="Arial" charset="0"/>
              </a:rPr>
              <a:t>qquad</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\xi_{\theta}\</a:t>
            </a:r>
            <a:r>
              <a:rPr lang="en-US" sz="1200" kern="1200" dirty="0" err="1">
                <a:solidFill>
                  <a:schemeClr val="tx1"/>
                </a:solidFill>
                <a:latin typeface="Arial" charset="0"/>
                <a:ea typeface="Arial" charset="0"/>
                <a:cs typeface="Arial" charset="0"/>
              </a:rPr>
              <a:t>sim</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{N}(0,Q_{\theta})</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Use accelerometers as measured outputs:</a:t>
            </a:r>
          </a:p>
          <a:p>
            <a:r>
              <a:rPr lang="en-US" sz="1200" kern="1200" dirty="0">
                <a:solidFill>
                  <a:schemeClr val="tx1"/>
                </a:solidFill>
                <a:latin typeface="Arial" charset="0"/>
                <a:ea typeface="Arial" charset="0"/>
                <a:cs typeface="Arial" charset="0"/>
              </a:rPr>
              <a:t>\begin{equation*}</a:t>
            </a:r>
          </a:p>
          <a:p>
            <a:r>
              <a:rPr lang="en-US" sz="1200" kern="1200" dirty="0">
                <a:solidFill>
                  <a:schemeClr val="tx1"/>
                </a:solidFill>
                <a:latin typeface="Arial" charset="0"/>
                <a:ea typeface="Arial" charset="0"/>
                <a:cs typeface="Arial" charset="0"/>
              </a:rPr>
              <a:t>y_{\text{</a:t>
            </a:r>
            <a:r>
              <a:rPr lang="en-US" sz="1200" kern="1200" dirty="0" err="1">
                <a:solidFill>
                  <a:schemeClr val="tx1"/>
                </a:solidFill>
                <a:latin typeface="Arial" charset="0"/>
                <a:ea typeface="Arial" charset="0"/>
                <a:cs typeface="Arial" charset="0"/>
              </a:rPr>
              <a:t>accel</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    \begin{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\dot{u} + </a:t>
            </a:r>
            <a:r>
              <a:rPr lang="en-US" sz="1200" kern="1200" dirty="0" err="1">
                <a:solidFill>
                  <a:schemeClr val="tx1"/>
                </a:solidFill>
                <a:latin typeface="Arial" charset="0"/>
                <a:ea typeface="Arial" charset="0"/>
                <a:cs typeface="Arial" charset="0"/>
              </a:rPr>
              <a:t>qw</a:t>
            </a:r>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rv</a:t>
            </a:r>
            <a:r>
              <a:rPr lang="en-US" sz="1200" kern="1200" dirty="0">
                <a:solidFill>
                  <a:schemeClr val="tx1"/>
                </a:solidFill>
                <a:latin typeface="Arial" charset="0"/>
                <a:ea typeface="Arial" charset="0"/>
                <a:cs typeface="Arial" charset="0"/>
              </a:rPr>
              <a:t> + g\sin\theta \\</a:t>
            </a:r>
          </a:p>
          <a:p>
            <a:r>
              <a:rPr lang="en-US" sz="1200" kern="1200" dirty="0">
                <a:solidFill>
                  <a:schemeClr val="tx1"/>
                </a:solidFill>
                <a:latin typeface="Arial" charset="0"/>
                <a:ea typeface="Arial" charset="0"/>
                <a:cs typeface="Arial" charset="0"/>
              </a:rPr>
              <a:t>    \dot{v}+</a:t>
            </a:r>
            <a:r>
              <a:rPr lang="en-US" sz="1200" kern="1200" dirty="0" err="1">
                <a:solidFill>
                  <a:schemeClr val="tx1"/>
                </a:solidFill>
                <a:latin typeface="Arial" charset="0"/>
                <a:ea typeface="Arial" charset="0"/>
                <a:cs typeface="Arial" charset="0"/>
              </a:rPr>
              <a:t>ru</a:t>
            </a:r>
            <a:r>
              <a:rPr lang="en-US" sz="1200" kern="1200" dirty="0">
                <a:solidFill>
                  <a:schemeClr val="tx1"/>
                </a:solidFill>
                <a:latin typeface="Arial" charset="0"/>
                <a:ea typeface="Arial" charset="0"/>
                <a:cs typeface="Arial" charset="0"/>
              </a:rPr>
              <a:t>-pw - g\</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\theta\sin\phi \\</a:t>
            </a:r>
          </a:p>
          <a:p>
            <a:r>
              <a:rPr lang="en-US" sz="1200" kern="1200" dirty="0">
                <a:solidFill>
                  <a:schemeClr val="tx1"/>
                </a:solidFill>
                <a:latin typeface="Arial" charset="0"/>
                <a:ea typeface="Arial" charset="0"/>
                <a:cs typeface="Arial" charset="0"/>
              </a:rPr>
              <a:t>    \dot{w}+</a:t>
            </a:r>
            <a:r>
              <a:rPr lang="en-US" sz="1200" kern="1200" dirty="0" err="1">
                <a:solidFill>
                  <a:schemeClr val="tx1"/>
                </a:solidFill>
                <a:latin typeface="Arial" charset="0"/>
                <a:ea typeface="Arial" charset="0"/>
                <a:cs typeface="Arial" charset="0"/>
              </a:rPr>
              <a:t>pv-qu</a:t>
            </a:r>
            <a:r>
              <a:rPr lang="en-US" sz="1200" kern="1200" dirty="0">
                <a:solidFill>
                  <a:schemeClr val="tx1"/>
                </a:solidFill>
                <a:latin typeface="Arial" charset="0"/>
                <a:ea typeface="Arial" charset="0"/>
                <a:cs typeface="Arial" charset="0"/>
              </a:rPr>
              <a:t> - g\</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\theta\</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\phi</a:t>
            </a:r>
          </a:p>
          <a:p>
            <a:r>
              <a:rPr lang="en-US" sz="1200" kern="1200" dirty="0">
                <a:solidFill>
                  <a:schemeClr val="tx1"/>
                </a:solidFill>
                <a:latin typeface="Arial" charset="0"/>
                <a:ea typeface="Arial" charset="0"/>
                <a:cs typeface="Arial" charset="0"/>
              </a:rPr>
              <a:t>    \end{</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it-IT" sz="1200" kern="1200" dirty="0">
                <a:solidFill>
                  <a:schemeClr val="tx1"/>
                </a:solidFill>
                <a:latin typeface="Arial" charset="0"/>
                <a:ea typeface="Arial" charset="0"/>
                <a:cs typeface="Arial" charset="0"/>
              </a:rPr>
              <a:t>    + \</a:t>
            </a:r>
            <a:r>
              <a:rPr lang="it-IT" sz="1200" kern="1200" dirty="0" err="1">
                <a:solidFill>
                  <a:schemeClr val="tx1"/>
                </a:solidFill>
                <a:latin typeface="Arial" charset="0"/>
                <a:ea typeface="Arial" charset="0"/>
                <a:cs typeface="Arial" charset="0"/>
              </a:rPr>
              <a:t>eta</a:t>
            </a:r>
            <a:r>
              <a:rPr lang="it-IT" sz="1200" kern="1200" dirty="0">
                <a:solidFill>
                  <a:schemeClr val="tx1"/>
                </a:solidFill>
                <a:latin typeface="Arial" charset="0"/>
                <a:ea typeface="Arial" charset="0"/>
                <a:cs typeface="Arial" charset="0"/>
              </a:rPr>
              <a:t>_{\text{</a:t>
            </a:r>
            <a:r>
              <a:rPr lang="it-IT" sz="1200" kern="1200" dirty="0" err="1">
                <a:solidFill>
                  <a:schemeClr val="tx1"/>
                </a:solidFill>
                <a:latin typeface="Arial" charset="0"/>
                <a:ea typeface="Arial" charset="0"/>
                <a:cs typeface="Arial" charset="0"/>
              </a:rPr>
              <a:t>accel</a:t>
            </a:r>
            <a:r>
              <a:rPr lang="it-IT" sz="1200" kern="1200" dirty="0">
                <a:solidFill>
                  <a:schemeClr val="tx1"/>
                </a:solidFill>
                <a:latin typeface="Arial" charset="0"/>
                <a:ea typeface="Arial" charset="0"/>
                <a:cs typeface="Arial" charset="0"/>
              </a:rPr>
              <a:t>}}.</a:t>
            </a:r>
          </a:p>
          <a:p>
            <a:r>
              <a:rPr lang="it-IT" sz="1200" kern="1200" dirty="0">
                <a:solidFill>
                  <a:schemeClr val="tx1"/>
                </a:solidFill>
                <a:latin typeface="Arial" charset="0"/>
                <a:ea typeface="Arial" charset="0"/>
                <a:cs typeface="Arial" charset="0"/>
              </a:rPr>
              <a:t>\end{</a:t>
            </a:r>
            <a:r>
              <a:rPr lang="it-IT" sz="1200" kern="1200" dirty="0" err="1">
                <a:solidFill>
                  <a:schemeClr val="tx1"/>
                </a:solidFill>
                <a:latin typeface="Arial" charset="0"/>
                <a:ea typeface="Arial" charset="0"/>
                <a:cs typeface="Arial" charset="0"/>
              </a:rPr>
              <a:t>equation</a:t>
            </a:r>
            <a:r>
              <a:rPr lang="it-IT" sz="1200" kern="1200" dirty="0">
                <a:solidFill>
                  <a:schemeClr val="tx1"/>
                </a:solidFill>
                <a:latin typeface="Arial" charset="0"/>
                <a:ea typeface="Arial" charset="0"/>
                <a:cs typeface="Arial" charset="0"/>
              </a:rPr>
              <a:t>*}</a:t>
            </a:r>
          </a:p>
          <a:p>
            <a:endParaRPr lang="it-IT" sz="1200" kern="1200" dirty="0">
              <a:solidFill>
                <a:schemeClr val="tx1"/>
              </a:solidFill>
              <a:latin typeface="Arial" charset="0"/>
              <a:ea typeface="Arial" charset="0"/>
              <a:cs typeface="Arial" charset="0"/>
            </a:endParaRPr>
          </a:p>
          <a:p>
            <a:r>
              <a:rPr lang="it-IT" sz="1200" kern="1200" dirty="0">
                <a:solidFill>
                  <a:schemeClr val="tx1"/>
                </a:solidFill>
                <a:latin typeface="Arial" charset="0"/>
                <a:ea typeface="Arial" charset="0"/>
                <a:cs typeface="Arial" charset="0"/>
              </a:rPr>
              <a:t>\</a:t>
            </a:r>
            <a:r>
              <a:rPr lang="it-IT" sz="1200" kern="1200" dirty="0" err="1">
                <a:solidFill>
                  <a:schemeClr val="tx1"/>
                </a:solidFill>
                <a:latin typeface="Arial" charset="0"/>
                <a:ea typeface="Arial" charset="0"/>
                <a:cs typeface="Arial" charset="0"/>
              </a:rPr>
              <a:t>vspace</a:t>
            </a:r>
            <a:r>
              <a:rPr lang="it-IT" sz="1200" kern="1200" dirty="0">
                <a:solidFill>
                  <a:schemeClr val="tx1"/>
                </a:solidFill>
                <a:latin typeface="Arial" charset="0"/>
                <a:ea typeface="Arial" charset="0"/>
                <a:cs typeface="Arial" charset="0"/>
              </a:rPr>
              <a:t>{.5cm}</a:t>
            </a:r>
          </a:p>
          <a:p>
            <a:endParaRPr lang="it-IT" sz="1200" kern="1200" dirty="0">
              <a:solidFill>
                <a:schemeClr val="tx1"/>
              </a:solidFill>
              <a:latin typeface="Arial" charset="0"/>
              <a:ea typeface="Arial" charset="0"/>
              <a:cs typeface="Arial" charset="0"/>
            </a:endParaRPr>
          </a:p>
          <a:p>
            <a:r>
              <a:rPr lang="it-IT" sz="1200" kern="1200" dirty="0">
                <a:solidFill>
                  <a:schemeClr val="tx1"/>
                </a:solidFill>
                <a:latin typeface="Arial" charset="0"/>
                <a:ea typeface="Arial" charset="0"/>
                <a:cs typeface="Arial" charset="0"/>
              </a:rPr>
              <a:t>\</a:t>
            </a:r>
            <a:r>
              <a:rPr lang="it-IT" sz="1200" kern="1200" dirty="0" err="1">
                <a:solidFill>
                  <a:schemeClr val="tx1"/>
                </a:solidFill>
                <a:latin typeface="Arial" charset="0"/>
                <a:ea typeface="Arial" charset="0"/>
                <a:cs typeface="Arial" charset="0"/>
              </a:rPr>
              <a:t>noindent</a:t>
            </a:r>
            <a:endParaRPr lang="it-IT" sz="1200" kern="1200" dirty="0">
              <a:solidFill>
                <a:schemeClr val="tx1"/>
              </a:solidFill>
              <a:latin typeface="Arial" charset="0"/>
              <a:ea typeface="Arial" charset="0"/>
              <a:cs typeface="Arial" charset="0"/>
            </a:endParaRPr>
          </a:p>
          <a:p>
            <a:r>
              <a:rPr lang="it-IT" sz="1200" kern="1200" dirty="0" err="1">
                <a:solidFill>
                  <a:schemeClr val="tx1"/>
                </a:solidFill>
                <a:latin typeface="Arial" charset="0"/>
                <a:ea typeface="Arial" charset="0"/>
                <a:cs typeface="Arial" charset="0"/>
              </a:rPr>
              <a:t>Problem</a:t>
            </a:r>
            <a:r>
              <a:rPr lang="it-IT" sz="1200" kern="1200" dirty="0">
                <a:solidFill>
                  <a:schemeClr val="tx1"/>
                </a:solidFill>
                <a:latin typeface="Arial" charset="0"/>
                <a:ea typeface="Arial" charset="0"/>
                <a:cs typeface="Arial" charset="0"/>
              </a:rPr>
              <a:t>: Do </a:t>
            </a:r>
            <a:r>
              <a:rPr lang="it-IT" sz="1200" kern="1200" dirty="0" err="1">
                <a:solidFill>
                  <a:schemeClr val="tx1"/>
                </a:solidFill>
                <a:latin typeface="Arial" charset="0"/>
                <a:ea typeface="Arial" charset="0"/>
                <a:cs typeface="Arial" charset="0"/>
              </a:rPr>
              <a:t>not</a:t>
            </a:r>
            <a:r>
              <a:rPr lang="it-IT" sz="1200" kern="1200" dirty="0">
                <a:solidFill>
                  <a:schemeClr val="tx1"/>
                </a:solidFill>
                <a:latin typeface="Arial" charset="0"/>
                <a:ea typeface="Arial" charset="0"/>
                <a:cs typeface="Arial" charset="0"/>
              </a:rPr>
              <a:t> </a:t>
            </a:r>
            <a:r>
              <a:rPr lang="it-IT" sz="1200" kern="1200" dirty="0" err="1">
                <a:solidFill>
                  <a:schemeClr val="tx1"/>
                </a:solidFill>
                <a:latin typeface="Arial" charset="0"/>
                <a:ea typeface="Arial" charset="0"/>
                <a:cs typeface="Arial" charset="0"/>
              </a:rPr>
              <a:t>have</a:t>
            </a:r>
            <a:r>
              <a:rPr lang="it-IT" sz="1200" kern="1200" dirty="0">
                <a:solidFill>
                  <a:schemeClr val="tx1"/>
                </a:solidFill>
                <a:latin typeface="Arial" charset="0"/>
                <a:ea typeface="Arial" charset="0"/>
                <a:cs typeface="Arial" charset="0"/>
              </a:rPr>
              <a:t> </a:t>
            </a:r>
            <a:r>
              <a:rPr lang="it-IT" sz="1200" kern="1200" dirty="0" err="1">
                <a:solidFill>
                  <a:schemeClr val="tx1"/>
                </a:solidFill>
                <a:latin typeface="Arial" charset="0"/>
                <a:ea typeface="Arial" charset="0"/>
                <a:cs typeface="Arial" charset="0"/>
              </a:rPr>
              <a:t>method</a:t>
            </a:r>
            <a:r>
              <a:rPr lang="it-IT" sz="1200" kern="1200" dirty="0">
                <a:solidFill>
                  <a:schemeClr val="tx1"/>
                </a:solidFill>
                <a:latin typeface="Arial" charset="0"/>
                <a:ea typeface="Arial" charset="0"/>
                <a:cs typeface="Arial" charset="0"/>
              </a:rPr>
              <a:t> for </a:t>
            </a:r>
            <a:r>
              <a:rPr lang="it-IT" sz="1200" kern="1200" dirty="0" err="1">
                <a:solidFill>
                  <a:schemeClr val="tx1"/>
                </a:solidFill>
                <a:latin typeface="Arial" charset="0"/>
                <a:ea typeface="Arial" charset="0"/>
                <a:cs typeface="Arial" charset="0"/>
              </a:rPr>
              <a:t>directly</a:t>
            </a:r>
            <a:r>
              <a:rPr lang="it-IT" sz="1200" kern="1200" dirty="0">
                <a:solidFill>
                  <a:schemeClr val="tx1"/>
                </a:solidFill>
                <a:latin typeface="Arial" charset="0"/>
                <a:ea typeface="Arial" charset="0"/>
                <a:cs typeface="Arial" charset="0"/>
              </a:rPr>
              <a:t> </a:t>
            </a:r>
            <a:r>
              <a:rPr lang="it-IT" sz="1200" kern="1200" dirty="0" err="1">
                <a:solidFill>
                  <a:schemeClr val="tx1"/>
                </a:solidFill>
                <a:latin typeface="Arial" charset="0"/>
                <a:ea typeface="Arial" charset="0"/>
                <a:cs typeface="Arial" charset="0"/>
              </a:rPr>
              <a:t>measuring</a:t>
            </a:r>
            <a:r>
              <a:rPr lang="it-IT" sz="1200" kern="1200" dirty="0">
                <a:solidFill>
                  <a:schemeClr val="tx1"/>
                </a:solidFill>
                <a:latin typeface="Arial" charset="0"/>
                <a:ea typeface="Arial" charset="0"/>
                <a:cs typeface="Arial" charset="0"/>
              </a:rPr>
              <a:t> $\dot{u}$,</a:t>
            </a:r>
          </a:p>
          <a:p>
            <a:r>
              <a:rPr lang="en-US" sz="1200" kern="1200" dirty="0">
                <a:solidFill>
                  <a:schemeClr val="tx1"/>
                </a:solidFill>
                <a:latin typeface="Arial" charset="0"/>
                <a:ea typeface="Arial" charset="0"/>
                <a:cs typeface="Arial" charset="0"/>
              </a:rPr>
              <a:t>$\dot{v}$, $\dot{w}$, $u$, $v$, and $w$.</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vspace</a:t>
            </a:r>
            <a:r>
              <a:rPr lang="en-US" sz="1200" kern="1200" dirty="0">
                <a:solidFill>
                  <a:schemeClr val="tx1"/>
                </a:solidFill>
                <a:latin typeface="Arial" charset="0"/>
                <a:ea typeface="Arial" charset="0"/>
                <a:cs typeface="Arial" charset="0"/>
              </a:rPr>
              <a:t>{.5cm}</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What do we do?</a:t>
            </a:r>
            <a:endParaRPr lang="en-US" dirty="0"/>
          </a:p>
        </p:txBody>
      </p:sp>
      <p:sp>
        <p:nvSpPr>
          <p:cNvPr id="4" name="Slide Number Placeholder 3"/>
          <p:cNvSpPr>
            <a:spLocks noGrp="1"/>
          </p:cNvSpPr>
          <p:nvPr>
            <p:ph type="sldNum" sz="quarter" idx="10"/>
          </p:nvPr>
        </p:nvSpPr>
        <p:spPr/>
        <p:txBody>
          <a:bodyPr/>
          <a:lstStyle/>
          <a:p>
            <a:fld id="{88A220D4-8918-2B41-8381-D87E20881A2A}" type="slidenum">
              <a:rPr lang="en-US" smtClean="0"/>
              <a:pPr/>
              <a:t>39</a:t>
            </a:fld>
            <a:endParaRPr lang="en-US"/>
          </a:p>
        </p:txBody>
      </p:sp>
    </p:spTree>
    <p:extLst>
      <p:ext uri="{BB962C8B-B14F-4D97-AF65-F5344CB8AC3E}">
        <p14:creationId xmlns:p14="http://schemas.microsoft.com/office/powerpoint/2010/main" val="379926863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Assume that $\dot{u}=\dot{v}=\dot{w}\</a:t>
            </a:r>
            <a:r>
              <a:rPr lang="en-US" sz="1200" kern="1200" dirty="0" err="1">
                <a:solidFill>
                  <a:schemeClr val="tx1"/>
                </a:solidFill>
                <a:latin typeface="Arial" charset="0"/>
                <a:ea typeface="Arial" charset="0"/>
                <a:cs typeface="Arial" charset="0"/>
              </a:rPr>
              <a:t>approx</a:t>
            </a:r>
            <a:r>
              <a:rPr lang="en-US" sz="1200" kern="1200" dirty="0">
                <a:solidFill>
                  <a:schemeClr val="tx1"/>
                </a:solidFill>
                <a:latin typeface="Arial" charset="0"/>
                <a:ea typeface="Arial" charset="0"/>
                <a:cs typeface="Arial" charset="0"/>
              </a:rPr>
              <a:t> 0$</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Recall that</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 u \\ v \\ w \end{</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approx</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V_a</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\alpha\</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\beta \\ \sin\beta \\</a:t>
            </a:r>
          </a:p>
          <a:p>
            <a:r>
              <a:rPr lang="en-US" sz="1200" kern="1200" dirty="0">
                <a:solidFill>
                  <a:schemeClr val="tx1"/>
                </a:solidFill>
                <a:latin typeface="Arial" charset="0"/>
                <a:ea typeface="Arial" charset="0"/>
                <a:cs typeface="Arial" charset="0"/>
              </a:rPr>
              <a:t>\sin\alpha\</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\beta \end{</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Assuming that $\alpha\</a:t>
            </a:r>
            <a:r>
              <a:rPr lang="en-US" sz="1200" kern="1200" dirty="0" err="1">
                <a:solidFill>
                  <a:schemeClr val="tx1"/>
                </a:solidFill>
                <a:latin typeface="Arial" charset="0"/>
                <a:ea typeface="Arial" charset="0"/>
                <a:cs typeface="Arial" charset="0"/>
              </a:rPr>
              <a:t>approx</a:t>
            </a:r>
            <a:r>
              <a:rPr lang="en-US" sz="1200" kern="1200" dirty="0">
                <a:solidFill>
                  <a:schemeClr val="tx1"/>
                </a:solidFill>
                <a:latin typeface="Arial" charset="0"/>
                <a:ea typeface="Arial" charset="0"/>
                <a:cs typeface="Arial" charset="0"/>
              </a:rPr>
              <a:t>\theta$ and $\beta\</a:t>
            </a:r>
            <a:r>
              <a:rPr lang="en-US" sz="1200" kern="1200" dirty="0" err="1">
                <a:solidFill>
                  <a:schemeClr val="tx1"/>
                </a:solidFill>
                <a:latin typeface="Arial" charset="0"/>
                <a:ea typeface="Arial" charset="0"/>
                <a:cs typeface="Arial" charset="0"/>
              </a:rPr>
              <a:t>approx</a:t>
            </a:r>
            <a:r>
              <a:rPr lang="en-US" sz="1200" kern="1200" dirty="0">
                <a:solidFill>
                  <a:schemeClr val="tx1"/>
                </a:solidFill>
                <a:latin typeface="Arial" charset="0"/>
                <a:ea typeface="Arial" charset="0"/>
                <a:cs typeface="Arial" charset="0"/>
              </a:rPr>
              <a:t> 0$ gives</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 u \\ v \\ w \end{</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approx</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V_a</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\theta \\ 0 \\</a:t>
            </a:r>
          </a:p>
          <a:p>
            <a:r>
              <a:rPr lang="en-US" sz="1200" kern="1200" dirty="0">
                <a:solidFill>
                  <a:schemeClr val="tx1"/>
                </a:solidFill>
                <a:latin typeface="Arial" charset="0"/>
                <a:ea typeface="Arial" charset="0"/>
                <a:cs typeface="Arial" charset="0"/>
              </a:rPr>
              <a:t>\sin\theta \end{</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Substituting into original output equation</a:t>
            </a:r>
          </a:p>
          <a:p>
            <a:r>
              <a:rPr lang="en-US" sz="1200" kern="1200" dirty="0">
                <a:solidFill>
                  <a:schemeClr val="tx1"/>
                </a:solidFill>
                <a:latin typeface="Arial" charset="0"/>
                <a:ea typeface="Arial" charset="0"/>
                <a:cs typeface="Arial" charset="0"/>
              </a:rPr>
              <a:t>\begin{equation*}</a:t>
            </a:r>
          </a:p>
          <a:p>
            <a:r>
              <a:rPr lang="en-US" sz="1200" kern="1200" dirty="0">
                <a:solidFill>
                  <a:schemeClr val="tx1"/>
                </a:solidFill>
                <a:latin typeface="Arial" charset="0"/>
                <a:ea typeface="Arial" charset="0"/>
                <a:cs typeface="Arial" charset="0"/>
              </a:rPr>
              <a:t>y_{\text{</a:t>
            </a:r>
            <a:r>
              <a:rPr lang="en-US" sz="1200" kern="1200" dirty="0" err="1">
                <a:solidFill>
                  <a:schemeClr val="tx1"/>
                </a:solidFill>
                <a:latin typeface="Arial" charset="0"/>
                <a:ea typeface="Arial" charset="0"/>
                <a:cs typeface="Arial" charset="0"/>
              </a:rPr>
              <a:t>accel</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    \begin{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\dot{u} + </a:t>
            </a:r>
            <a:r>
              <a:rPr lang="en-US" sz="1200" kern="1200" dirty="0" err="1">
                <a:solidFill>
                  <a:schemeClr val="tx1"/>
                </a:solidFill>
                <a:latin typeface="Arial" charset="0"/>
                <a:ea typeface="Arial" charset="0"/>
                <a:cs typeface="Arial" charset="0"/>
              </a:rPr>
              <a:t>qw</a:t>
            </a:r>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rv</a:t>
            </a:r>
            <a:r>
              <a:rPr lang="en-US" sz="1200" kern="1200" dirty="0">
                <a:solidFill>
                  <a:schemeClr val="tx1"/>
                </a:solidFill>
                <a:latin typeface="Arial" charset="0"/>
                <a:ea typeface="Arial" charset="0"/>
                <a:cs typeface="Arial" charset="0"/>
              </a:rPr>
              <a:t> + g\sin\theta \\</a:t>
            </a:r>
          </a:p>
          <a:p>
            <a:r>
              <a:rPr lang="en-US" sz="1200" kern="1200" dirty="0">
                <a:solidFill>
                  <a:schemeClr val="tx1"/>
                </a:solidFill>
                <a:latin typeface="Arial" charset="0"/>
                <a:ea typeface="Arial" charset="0"/>
                <a:cs typeface="Arial" charset="0"/>
              </a:rPr>
              <a:t>    \dot{v}+</a:t>
            </a:r>
            <a:r>
              <a:rPr lang="en-US" sz="1200" kern="1200" dirty="0" err="1">
                <a:solidFill>
                  <a:schemeClr val="tx1"/>
                </a:solidFill>
                <a:latin typeface="Arial" charset="0"/>
                <a:ea typeface="Arial" charset="0"/>
                <a:cs typeface="Arial" charset="0"/>
              </a:rPr>
              <a:t>ru</a:t>
            </a:r>
            <a:r>
              <a:rPr lang="en-US" sz="1200" kern="1200" dirty="0">
                <a:solidFill>
                  <a:schemeClr val="tx1"/>
                </a:solidFill>
                <a:latin typeface="Arial" charset="0"/>
                <a:ea typeface="Arial" charset="0"/>
                <a:cs typeface="Arial" charset="0"/>
              </a:rPr>
              <a:t>-pw - g\</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\theta\sin\phi \\</a:t>
            </a:r>
          </a:p>
          <a:p>
            <a:r>
              <a:rPr lang="en-US" sz="1200" kern="1200" dirty="0">
                <a:solidFill>
                  <a:schemeClr val="tx1"/>
                </a:solidFill>
                <a:latin typeface="Arial" charset="0"/>
                <a:ea typeface="Arial" charset="0"/>
                <a:cs typeface="Arial" charset="0"/>
              </a:rPr>
              <a:t>    \dot{w}+</a:t>
            </a:r>
            <a:r>
              <a:rPr lang="en-US" sz="1200" kern="1200" dirty="0" err="1">
                <a:solidFill>
                  <a:schemeClr val="tx1"/>
                </a:solidFill>
                <a:latin typeface="Arial" charset="0"/>
                <a:ea typeface="Arial" charset="0"/>
                <a:cs typeface="Arial" charset="0"/>
              </a:rPr>
              <a:t>pv-qu</a:t>
            </a:r>
            <a:r>
              <a:rPr lang="en-US" sz="1200" kern="1200" dirty="0">
                <a:solidFill>
                  <a:schemeClr val="tx1"/>
                </a:solidFill>
                <a:latin typeface="Arial" charset="0"/>
                <a:ea typeface="Arial" charset="0"/>
                <a:cs typeface="Arial" charset="0"/>
              </a:rPr>
              <a:t> - g\</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\theta\</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\phi</a:t>
            </a:r>
          </a:p>
          <a:p>
            <a:r>
              <a:rPr lang="en-US" sz="1200" kern="1200" dirty="0">
                <a:solidFill>
                  <a:schemeClr val="tx1"/>
                </a:solidFill>
                <a:latin typeface="Arial" charset="0"/>
                <a:ea typeface="Arial" charset="0"/>
                <a:cs typeface="Arial" charset="0"/>
              </a:rPr>
              <a:t>    \end{</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it-IT" sz="1200" kern="1200" dirty="0">
                <a:solidFill>
                  <a:schemeClr val="tx1"/>
                </a:solidFill>
                <a:latin typeface="Arial" charset="0"/>
                <a:ea typeface="Arial" charset="0"/>
                <a:cs typeface="Arial" charset="0"/>
              </a:rPr>
              <a:t>    + \</a:t>
            </a:r>
            <a:r>
              <a:rPr lang="it-IT" sz="1200" kern="1200" dirty="0" err="1">
                <a:solidFill>
                  <a:schemeClr val="tx1"/>
                </a:solidFill>
                <a:latin typeface="Arial" charset="0"/>
                <a:ea typeface="Arial" charset="0"/>
                <a:cs typeface="Arial" charset="0"/>
              </a:rPr>
              <a:t>eta</a:t>
            </a:r>
            <a:r>
              <a:rPr lang="it-IT" sz="1200" kern="1200" dirty="0">
                <a:solidFill>
                  <a:schemeClr val="tx1"/>
                </a:solidFill>
                <a:latin typeface="Arial" charset="0"/>
                <a:ea typeface="Arial" charset="0"/>
                <a:cs typeface="Arial" charset="0"/>
              </a:rPr>
              <a:t>_{\text{</a:t>
            </a:r>
            <a:r>
              <a:rPr lang="it-IT" sz="1200" kern="1200" dirty="0" err="1">
                <a:solidFill>
                  <a:schemeClr val="tx1"/>
                </a:solidFill>
                <a:latin typeface="Arial" charset="0"/>
                <a:ea typeface="Arial" charset="0"/>
                <a:cs typeface="Arial" charset="0"/>
              </a:rPr>
              <a:t>accel</a:t>
            </a:r>
            <a:r>
              <a:rPr lang="it-IT" sz="1200" kern="1200" dirty="0">
                <a:solidFill>
                  <a:schemeClr val="tx1"/>
                </a:solidFill>
                <a:latin typeface="Arial" charset="0"/>
                <a:ea typeface="Arial" charset="0"/>
                <a:cs typeface="Arial" charset="0"/>
              </a:rPr>
              <a:t>}}</a:t>
            </a:r>
          </a:p>
          <a:p>
            <a:r>
              <a:rPr lang="it-IT" sz="1200" kern="1200" dirty="0">
                <a:solidFill>
                  <a:schemeClr val="tx1"/>
                </a:solidFill>
                <a:latin typeface="Arial" charset="0"/>
                <a:ea typeface="Arial" charset="0"/>
                <a:cs typeface="Arial" charset="0"/>
              </a:rPr>
              <a:t>\end{</a:t>
            </a:r>
            <a:r>
              <a:rPr lang="it-IT" sz="1200" kern="1200" dirty="0" err="1">
                <a:solidFill>
                  <a:schemeClr val="tx1"/>
                </a:solidFill>
                <a:latin typeface="Arial" charset="0"/>
                <a:ea typeface="Arial" charset="0"/>
                <a:cs typeface="Arial" charset="0"/>
              </a:rPr>
              <a:t>equation</a:t>
            </a:r>
            <a:r>
              <a:rPr lang="it-IT" sz="1200" kern="1200" dirty="0">
                <a:solidFill>
                  <a:schemeClr val="tx1"/>
                </a:solidFill>
                <a:latin typeface="Arial" charset="0"/>
                <a:ea typeface="Arial" charset="0"/>
                <a:cs typeface="Arial" charset="0"/>
              </a:rPr>
              <a:t>*}</a:t>
            </a:r>
          </a:p>
          <a:p>
            <a:r>
              <a:rPr lang="it-IT" sz="1200" kern="1200" dirty="0" err="1">
                <a:solidFill>
                  <a:schemeClr val="tx1"/>
                </a:solidFill>
                <a:latin typeface="Arial" charset="0"/>
                <a:ea typeface="Arial" charset="0"/>
                <a:cs typeface="Arial" charset="0"/>
              </a:rPr>
              <a:t>gives</a:t>
            </a:r>
            <a:endParaRPr lang="it-IT" sz="1200" kern="1200" dirty="0">
              <a:solidFill>
                <a:schemeClr val="tx1"/>
              </a:solidFill>
              <a:latin typeface="Arial" charset="0"/>
              <a:ea typeface="Arial" charset="0"/>
              <a:cs typeface="Arial" charset="0"/>
            </a:endParaRPr>
          </a:p>
          <a:p>
            <a:r>
              <a:rPr lang="it-IT" sz="1200" kern="1200" dirty="0">
                <a:solidFill>
                  <a:schemeClr val="tx1"/>
                </a:solidFill>
                <a:latin typeface="Arial" charset="0"/>
                <a:ea typeface="Arial" charset="0"/>
                <a:cs typeface="Arial" charset="0"/>
              </a:rPr>
              <a:t>\[</a:t>
            </a:r>
          </a:p>
          <a:p>
            <a:r>
              <a:rPr lang="it-IT" sz="1200" kern="1200" dirty="0">
                <a:solidFill>
                  <a:schemeClr val="tx1"/>
                </a:solidFill>
                <a:latin typeface="Arial" charset="0"/>
                <a:ea typeface="Arial" charset="0"/>
                <a:cs typeface="Arial" charset="0"/>
              </a:rPr>
              <a:t>y_{\text{</a:t>
            </a:r>
            <a:r>
              <a:rPr lang="it-IT" sz="1200" kern="1200" dirty="0" err="1">
                <a:solidFill>
                  <a:schemeClr val="tx1"/>
                </a:solidFill>
                <a:latin typeface="Arial" charset="0"/>
                <a:ea typeface="Arial" charset="0"/>
                <a:cs typeface="Arial" charset="0"/>
              </a:rPr>
              <a:t>accel</a:t>
            </a:r>
            <a:r>
              <a:rPr lang="it-IT" sz="1200" kern="1200" dirty="0">
                <a:solidFill>
                  <a:schemeClr val="tx1"/>
                </a:solidFill>
                <a:latin typeface="Arial" charset="0"/>
                <a:ea typeface="Arial" charset="0"/>
                <a:cs typeface="Arial" charset="0"/>
              </a:rPr>
              <a:t>}} =</a:t>
            </a:r>
          </a:p>
          <a:p>
            <a:r>
              <a:rPr lang="it-IT" sz="1200" kern="1200" dirty="0">
                <a:solidFill>
                  <a:schemeClr val="tx1"/>
                </a:solidFill>
                <a:latin typeface="Arial" charset="0"/>
                <a:ea typeface="Arial" charset="0"/>
                <a:cs typeface="Arial" charset="0"/>
              </a:rPr>
              <a:t>    \</a:t>
            </a:r>
            <a:r>
              <a:rPr lang="it-IT" sz="1200" kern="1200" dirty="0" err="1">
                <a:solidFill>
                  <a:schemeClr val="tx1"/>
                </a:solidFill>
                <a:latin typeface="Arial" charset="0"/>
                <a:ea typeface="Arial" charset="0"/>
                <a:cs typeface="Arial" charset="0"/>
              </a:rPr>
              <a:t>begin</a:t>
            </a:r>
            <a:r>
              <a:rPr lang="it-IT" sz="1200" kern="1200" dirty="0">
                <a:solidFill>
                  <a:schemeClr val="tx1"/>
                </a:solidFill>
                <a:latin typeface="Arial" charset="0"/>
                <a:ea typeface="Arial" charset="0"/>
                <a:cs typeface="Arial" charset="0"/>
              </a:rPr>
              <a:t>{</a:t>
            </a:r>
            <a:r>
              <a:rPr lang="it-IT" sz="1200" kern="1200" dirty="0" err="1">
                <a:solidFill>
                  <a:schemeClr val="tx1"/>
                </a:solidFill>
                <a:latin typeface="Arial" charset="0"/>
                <a:ea typeface="Arial" charset="0"/>
                <a:cs typeface="Arial" charset="0"/>
              </a:rPr>
              <a:t>pmatrix</a:t>
            </a:r>
            <a:r>
              <a:rPr lang="it-IT" sz="1200" kern="1200" dirty="0">
                <a:solidFill>
                  <a:schemeClr val="tx1"/>
                </a:solidFill>
                <a:latin typeface="Arial" charset="0"/>
                <a:ea typeface="Arial" charset="0"/>
                <a:cs typeface="Arial" charset="0"/>
              </a:rPr>
              <a:t>}</a:t>
            </a:r>
          </a:p>
          <a:p>
            <a:r>
              <a:rPr lang="it-IT" sz="1200" kern="1200" dirty="0">
                <a:solidFill>
                  <a:schemeClr val="tx1"/>
                </a:solidFill>
                <a:latin typeface="Arial" charset="0"/>
                <a:ea typeface="Arial" charset="0"/>
                <a:cs typeface="Arial" charset="0"/>
              </a:rPr>
              <a:t>    </a:t>
            </a:r>
            <a:r>
              <a:rPr lang="it-IT" sz="1200" kern="1200" dirty="0" err="1">
                <a:solidFill>
                  <a:schemeClr val="tx1"/>
                </a:solidFill>
                <a:latin typeface="Arial" charset="0"/>
                <a:ea typeface="Arial" charset="0"/>
                <a:cs typeface="Arial" charset="0"/>
              </a:rPr>
              <a:t>qV_a</a:t>
            </a:r>
            <a:r>
              <a:rPr lang="it-IT" sz="1200" kern="1200" dirty="0">
                <a:solidFill>
                  <a:schemeClr val="tx1"/>
                </a:solidFill>
                <a:latin typeface="Arial" charset="0"/>
                <a:ea typeface="Arial" charset="0"/>
                <a:cs typeface="Arial" charset="0"/>
              </a:rPr>
              <a:t>\sin\theta + g\sin\theta \\</a:t>
            </a:r>
          </a:p>
          <a:p>
            <a:r>
              <a:rPr lang="it-IT" sz="1200" kern="1200" dirty="0">
                <a:solidFill>
                  <a:schemeClr val="tx1"/>
                </a:solidFill>
                <a:latin typeface="Arial" charset="0"/>
                <a:ea typeface="Arial" charset="0"/>
                <a:cs typeface="Arial" charset="0"/>
              </a:rPr>
              <a:t>    </a:t>
            </a:r>
            <a:r>
              <a:rPr lang="it-IT" sz="1200" kern="1200" dirty="0" err="1">
                <a:solidFill>
                  <a:schemeClr val="tx1"/>
                </a:solidFill>
                <a:latin typeface="Arial" charset="0"/>
                <a:ea typeface="Arial" charset="0"/>
                <a:cs typeface="Arial" charset="0"/>
              </a:rPr>
              <a:t>rV_a</a:t>
            </a:r>
            <a:r>
              <a:rPr lang="it-IT" sz="1200" kern="1200" dirty="0">
                <a:solidFill>
                  <a:schemeClr val="tx1"/>
                </a:solidFill>
                <a:latin typeface="Arial" charset="0"/>
                <a:ea typeface="Arial" charset="0"/>
                <a:cs typeface="Arial" charset="0"/>
              </a:rPr>
              <a:t>\cos\theta - </a:t>
            </a:r>
            <a:r>
              <a:rPr lang="it-IT" sz="1200" kern="1200" dirty="0" err="1">
                <a:solidFill>
                  <a:schemeClr val="tx1"/>
                </a:solidFill>
                <a:latin typeface="Arial" charset="0"/>
                <a:ea typeface="Arial" charset="0"/>
                <a:cs typeface="Arial" charset="0"/>
              </a:rPr>
              <a:t>pV_a</a:t>
            </a:r>
            <a:r>
              <a:rPr lang="it-IT" sz="1200" kern="1200" dirty="0">
                <a:solidFill>
                  <a:schemeClr val="tx1"/>
                </a:solidFill>
                <a:latin typeface="Arial" charset="0"/>
                <a:ea typeface="Arial" charset="0"/>
                <a:cs typeface="Arial" charset="0"/>
              </a:rPr>
              <a:t>\sin\theta - g\cos\theta\sin\</a:t>
            </a:r>
            <a:r>
              <a:rPr lang="it-IT" sz="1200" kern="1200" dirty="0" err="1">
                <a:solidFill>
                  <a:schemeClr val="tx1"/>
                </a:solidFill>
                <a:latin typeface="Arial" charset="0"/>
                <a:ea typeface="Arial" charset="0"/>
                <a:cs typeface="Arial" charset="0"/>
              </a:rPr>
              <a:t>phi</a:t>
            </a:r>
            <a:r>
              <a:rPr lang="it-IT" sz="1200" kern="1200" dirty="0">
                <a:solidFill>
                  <a:schemeClr val="tx1"/>
                </a:solidFill>
                <a:latin typeface="Arial" charset="0"/>
                <a:ea typeface="Arial" charset="0"/>
                <a:cs typeface="Arial" charset="0"/>
              </a:rPr>
              <a:t> \\</a:t>
            </a:r>
          </a:p>
          <a:p>
            <a:r>
              <a:rPr lang="it-IT" sz="1200" kern="1200" dirty="0">
                <a:solidFill>
                  <a:schemeClr val="tx1"/>
                </a:solidFill>
                <a:latin typeface="Arial" charset="0"/>
                <a:ea typeface="Arial" charset="0"/>
                <a:cs typeface="Arial" charset="0"/>
              </a:rPr>
              <a:t>    -</a:t>
            </a:r>
            <a:r>
              <a:rPr lang="it-IT" sz="1200" kern="1200" dirty="0" err="1">
                <a:solidFill>
                  <a:schemeClr val="tx1"/>
                </a:solidFill>
                <a:latin typeface="Arial" charset="0"/>
                <a:ea typeface="Arial" charset="0"/>
                <a:cs typeface="Arial" charset="0"/>
              </a:rPr>
              <a:t>qV_a</a:t>
            </a:r>
            <a:r>
              <a:rPr lang="it-IT" sz="1200" kern="1200" dirty="0">
                <a:solidFill>
                  <a:schemeClr val="tx1"/>
                </a:solidFill>
                <a:latin typeface="Arial" charset="0"/>
                <a:ea typeface="Arial" charset="0"/>
                <a:cs typeface="Arial" charset="0"/>
              </a:rPr>
              <a:t>\cos\theta - g\cos\theta\cos\</a:t>
            </a:r>
            <a:r>
              <a:rPr lang="it-IT" sz="1200" kern="1200" dirty="0" err="1">
                <a:solidFill>
                  <a:schemeClr val="tx1"/>
                </a:solidFill>
                <a:latin typeface="Arial" charset="0"/>
                <a:ea typeface="Arial" charset="0"/>
                <a:cs typeface="Arial" charset="0"/>
              </a:rPr>
              <a:t>phi</a:t>
            </a:r>
            <a:endParaRPr lang="it-IT" sz="1200" kern="1200" dirty="0">
              <a:solidFill>
                <a:schemeClr val="tx1"/>
              </a:solidFill>
              <a:latin typeface="Arial" charset="0"/>
              <a:ea typeface="Arial" charset="0"/>
              <a:cs typeface="Arial" charset="0"/>
            </a:endParaRPr>
          </a:p>
          <a:p>
            <a:r>
              <a:rPr lang="it-IT" sz="1200" kern="1200" dirty="0">
                <a:solidFill>
                  <a:schemeClr val="tx1"/>
                </a:solidFill>
                <a:latin typeface="Arial" charset="0"/>
                <a:ea typeface="Arial" charset="0"/>
                <a:cs typeface="Arial" charset="0"/>
              </a:rPr>
              <a:t>    \end{</a:t>
            </a:r>
            <a:r>
              <a:rPr lang="it-IT" sz="1200" kern="1200" dirty="0" err="1">
                <a:solidFill>
                  <a:schemeClr val="tx1"/>
                </a:solidFill>
                <a:latin typeface="Arial" charset="0"/>
                <a:ea typeface="Arial" charset="0"/>
                <a:cs typeface="Arial" charset="0"/>
              </a:rPr>
              <a:t>pmatrix</a:t>
            </a:r>
            <a:r>
              <a:rPr lang="it-IT" sz="1200" kern="1200" dirty="0">
                <a:solidFill>
                  <a:schemeClr val="tx1"/>
                </a:solidFill>
                <a:latin typeface="Arial" charset="0"/>
                <a:ea typeface="Arial" charset="0"/>
                <a:cs typeface="Arial" charset="0"/>
              </a:rPr>
              <a:t>}</a:t>
            </a:r>
          </a:p>
          <a:p>
            <a:r>
              <a:rPr lang="it-IT" sz="1200" kern="1200" dirty="0">
                <a:solidFill>
                  <a:schemeClr val="tx1"/>
                </a:solidFill>
                <a:latin typeface="Arial" charset="0"/>
                <a:ea typeface="Arial" charset="0"/>
                <a:cs typeface="Arial" charset="0"/>
              </a:rPr>
              <a:t>    + \</a:t>
            </a:r>
            <a:r>
              <a:rPr lang="it-IT" sz="1200" kern="1200" dirty="0" err="1">
                <a:solidFill>
                  <a:schemeClr val="tx1"/>
                </a:solidFill>
                <a:latin typeface="Arial" charset="0"/>
                <a:ea typeface="Arial" charset="0"/>
                <a:cs typeface="Arial" charset="0"/>
              </a:rPr>
              <a:t>eta</a:t>
            </a:r>
            <a:r>
              <a:rPr lang="it-IT" sz="1200" kern="1200" dirty="0">
                <a:solidFill>
                  <a:schemeClr val="tx1"/>
                </a:solidFill>
                <a:latin typeface="Arial" charset="0"/>
                <a:ea typeface="Arial" charset="0"/>
                <a:cs typeface="Arial" charset="0"/>
              </a:rPr>
              <a:t>_{\text{</a:t>
            </a:r>
            <a:r>
              <a:rPr lang="it-IT" sz="1200" kern="1200" dirty="0" err="1">
                <a:solidFill>
                  <a:schemeClr val="tx1"/>
                </a:solidFill>
                <a:latin typeface="Arial" charset="0"/>
                <a:ea typeface="Arial" charset="0"/>
                <a:cs typeface="Arial" charset="0"/>
              </a:rPr>
              <a:t>accel</a:t>
            </a:r>
            <a:r>
              <a:rPr lang="it-IT" sz="1200" kern="1200" dirty="0">
                <a:solidFill>
                  <a:schemeClr val="tx1"/>
                </a:solidFill>
                <a:latin typeface="Arial" charset="0"/>
                <a:ea typeface="Arial" charset="0"/>
                <a:cs typeface="Arial" charset="0"/>
              </a:rPr>
              <a:t>}}</a:t>
            </a:r>
          </a:p>
          <a:p>
            <a:r>
              <a:rPr lang="it-IT" sz="1200" kern="1200" dirty="0">
                <a:solidFill>
                  <a:schemeClr val="tx1"/>
                </a:solidFill>
                <a:latin typeface="Arial" charset="0"/>
                <a:ea typeface="Arial" charset="0"/>
                <a:cs typeface="Arial" charset="0"/>
              </a:rPr>
              <a:t>\]</a:t>
            </a:r>
            <a:endParaRPr lang="en-US" dirty="0"/>
          </a:p>
        </p:txBody>
      </p:sp>
      <p:sp>
        <p:nvSpPr>
          <p:cNvPr id="4" name="Slide Number Placeholder 3"/>
          <p:cNvSpPr>
            <a:spLocks noGrp="1"/>
          </p:cNvSpPr>
          <p:nvPr>
            <p:ph type="sldNum" sz="quarter" idx="10"/>
          </p:nvPr>
        </p:nvSpPr>
        <p:spPr/>
        <p:txBody>
          <a:bodyPr/>
          <a:lstStyle/>
          <a:p>
            <a:fld id="{88A220D4-8918-2B41-8381-D87E20881A2A}" type="slidenum">
              <a:rPr lang="en-US" smtClean="0"/>
              <a:pPr/>
              <a:t>40</a:t>
            </a:fld>
            <a:endParaRPr lang="en-US"/>
          </a:p>
        </p:txBody>
      </p:sp>
    </p:spTree>
    <p:extLst>
      <p:ext uri="{BB962C8B-B14F-4D97-AF65-F5344CB8AC3E}">
        <p14:creationId xmlns:p14="http://schemas.microsoft.com/office/powerpoint/2010/main" val="9682398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Defining $x = (\phi, \theta)^{\top}$, $u=(</a:t>
            </a:r>
            <a:r>
              <a:rPr lang="en-US" sz="1200" kern="1200" dirty="0" err="1">
                <a:solidFill>
                  <a:schemeClr val="tx1"/>
                </a:solidFill>
                <a:latin typeface="Arial" charset="0"/>
                <a:ea typeface="Arial" charset="0"/>
                <a:cs typeface="Arial" charset="0"/>
              </a:rPr>
              <a:t>p,q,r,V_a</a:t>
            </a:r>
            <a:r>
              <a:rPr lang="en-US" sz="1200" kern="1200" dirty="0">
                <a:solidFill>
                  <a:schemeClr val="tx1"/>
                </a:solidFill>
                <a:latin typeface="Arial" charset="0"/>
                <a:ea typeface="Arial" charset="0"/>
                <a:cs typeface="Arial" charset="0"/>
              </a:rPr>
              <a:t>)^{\top}$, $\xi =</a:t>
            </a:r>
          </a:p>
          <a:p>
            <a:r>
              <a:rPr lang="en-US" sz="1200" kern="1200" dirty="0">
                <a:solidFill>
                  <a:schemeClr val="tx1"/>
                </a:solidFill>
                <a:latin typeface="Arial" charset="0"/>
                <a:ea typeface="Arial" charset="0"/>
                <a:cs typeface="Arial" charset="0"/>
              </a:rPr>
              <a:t>(\xi_{\phi}, \xi_{\theta})^{\top}$, and $\eta = (\eta_{\phi},</a:t>
            </a:r>
          </a:p>
          <a:p>
            <a:r>
              <a:rPr lang="en-US" sz="1200" kern="1200" dirty="0">
                <a:solidFill>
                  <a:schemeClr val="tx1"/>
                </a:solidFill>
                <a:latin typeface="Arial" charset="0"/>
                <a:ea typeface="Arial" charset="0"/>
                <a:cs typeface="Arial" charset="0"/>
              </a:rPr>
              <a:t>\eta_{\theta})^{\top}$, gives</a:t>
            </a:r>
          </a:p>
          <a:p>
            <a:r>
              <a:rPr lang="en-US" sz="1200" kern="1200" dirty="0">
                <a:solidFill>
                  <a:schemeClr val="tx1"/>
                </a:solidFill>
                <a:latin typeface="Arial" charset="0"/>
                <a:ea typeface="Arial" charset="0"/>
                <a:cs typeface="Arial" charset="0"/>
              </a:rPr>
              <a:t>\begin{align*}</a:t>
            </a:r>
          </a:p>
          <a:p>
            <a:r>
              <a:rPr lang="en-US" sz="1200" kern="1200" dirty="0">
                <a:solidFill>
                  <a:schemeClr val="tx1"/>
                </a:solidFill>
                <a:latin typeface="Arial" charset="0"/>
                <a:ea typeface="Arial" charset="0"/>
                <a:cs typeface="Arial" charset="0"/>
              </a:rPr>
              <a:t>\dot{x} &amp;= f(</a:t>
            </a:r>
            <a:r>
              <a:rPr lang="en-US" sz="1200" kern="1200" dirty="0" err="1">
                <a:solidFill>
                  <a:schemeClr val="tx1"/>
                </a:solidFill>
                <a:latin typeface="Arial" charset="0"/>
                <a:ea typeface="Arial" charset="0"/>
                <a:cs typeface="Arial" charset="0"/>
              </a:rPr>
              <a:t>x,u</a:t>
            </a:r>
            <a:r>
              <a:rPr lang="en-US" sz="1200" kern="1200" dirty="0">
                <a:solidFill>
                  <a:schemeClr val="tx1"/>
                </a:solidFill>
                <a:latin typeface="Arial" charset="0"/>
                <a:ea typeface="Arial" charset="0"/>
                <a:cs typeface="Arial" charset="0"/>
              </a:rPr>
              <a:t>) + \xi \\</a:t>
            </a:r>
          </a:p>
          <a:p>
            <a:r>
              <a:rPr lang="en-US" sz="1200" kern="1200" dirty="0">
                <a:solidFill>
                  <a:schemeClr val="tx1"/>
                </a:solidFill>
                <a:latin typeface="Arial" charset="0"/>
                <a:ea typeface="Arial" charset="0"/>
                <a:cs typeface="Arial" charset="0"/>
              </a:rPr>
              <a:t>y &amp;= h(</a:t>
            </a:r>
            <a:r>
              <a:rPr lang="en-US" sz="1200" kern="1200" dirty="0" err="1">
                <a:solidFill>
                  <a:schemeClr val="tx1"/>
                </a:solidFill>
                <a:latin typeface="Arial" charset="0"/>
                <a:ea typeface="Arial" charset="0"/>
                <a:cs typeface="Arial" charset="0"/>
              </a:rPr>
              <a:t>x,u</a:t>
            </a:r>
            <a:r>
              <a:rPr lang="en-US" sz="1200" kern="1200" dirty="0">
                <a:solidFill>
                  <a:schemeClr val="tx1"/>
                </a:solidFill>
                <a:latin typeface="Arial" charset="0"/>
                <a:ea typeface="Arial" charset="0"/>
                <a:cs typeface="Arial" charset="0"/>
              </a:rPr>
              <a:t>) + \eta,</a:t>
            </a:r>
          </a:p>
          <a:p>
            <a:r>
              <a:rPr lang="en-US" sz="1200" kern="1200" dirty="0">
                <a:solidFill>
                  <a:schemeClr val="tx1"/>
                </a:solidFill>
                <a:latin typeface="Arial" charset="0"/>
                <a:ea typeface="Arial" charset="0"/>
                <a:cs typeface="Arial" charset="0"/>
              </a:rPr>
              <a:t>\end{align*}</a:t>
            </a:r>
          </a:p>
          <a:p>
            <a:r>
              <a:rPr lang="en-US" sz="1200" kern="1200" dirty="0">
                <a:solidFill>
                  <a:schemeClr val="tx1"/>
                </a:solidFill>
                <a:latin typeface="Arial" charset="0"/>
                <a:ea typeface="Arial" charset="0"/>
                <a:cs typeface="Arial" charset="0"/>
              </a:rPr>
              <a:t>where</a:t>
            </a:r>
          </a:p>
          <a:p>
            <a:r>
              <a:rPr lang="en-US" sz="1200" kern="1200" dirty="0">
                <a:solidFill>
                  <a:schemeClr val="tx1"/>
                </a:solidFill>
                <a:latin typeface="Arial" charset="0"/>
                <a:ea typeface="Arial" charset="0"/>
                <a:cs typeface="Arial" charset="0"/>
              </a:rPr>
              <a:t>\begin{align*}</a:t>
            </a:r>
          </a:p>
          <a:p>
            <a:r>
              <a:rPr lang="en-US" sz="1200" kern="1200" dirty="0">
                <a:solidFill>
                  <a:schemeClr val="tx1"/>
                </a:solidFill>
                <a:latin typeface="Arial" charset="0"/>
                <a:ea typeface="Arial" charset="0"/>
                <a:cs typeface="Arial" charset="0"/>
              </a:rPr>
              <a:t>f(</a:t>
            </a:r>
            <a:r>
              <a:rPr lang="en-US" sz="1200" kern="1200" dirty="0" err="1">
                <a:solidFill>
                  <a:schemeClr val="tx1"/>
                </a:solidFill>
                <a:latin typeface="Arial" charset="0"/>
                <a:ea typeface="Arial" charset="0"/>
                <a:cs typeface="Arial" charset="0"/>
              </a:rPr>
              <a:t>x,u</a:t>
            </a:r>
            <a:r>
              <a:rPr lang="en-US" sz="1200" kern="1200" dirty="0">
                <a:solidFill>
                  <a:schemeClr val="tx1"/>
                </a:solidFill>
                <a:latin typeface="Arial" charset="0"/>
                <a:ea typeface="Arial" charset="0"/>
                <a:cs typeface="Arial" charset="0"/>
              </a:rPr>
              <a:t>) &amp;= \begin{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p + q\sin\phi\tan\theta + r\</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\phi\tan\theta\\</a:t>
            </a:r>
          </a:p>
          <a:p>
            <a:r>
              <a:rPr lang="es-ES_tradnl" sz="1200" kern="1200" dirty="0">
                <a:solidFill>
                  <a:schemeClr val="tx1"/>
                </a:solidFill>
                <a:latin typeface="Arial" charset="0"/>
                <a:ea typeface="Arial" charset="0"/>
                <a:cs typeface="Arial" charset="0"/>
              </a:rPr>
              <a:t>            q\</a:t>
            </a:r>
            <a:r>
              <a:rPr lang="es-ES_tradnl" sz="1200" kern="1200" dirty="0" err="1">
                <a:solidFill>
                  <a:schemeClr val="tx1"/>
                </a:solidFill>
                <a:latin typeface="Arial" charset="0"/>
                <a:ea typeface="Arial" charset="0"/>
                <a:cs typeface="Arial" charset="0"/>
              </a:rPr>
              <a:t>cos</a:t>
            </a:r>
            <a:r>
              <a:rPr lang="es-ES_tradnl" sz="1200" kern="1200" dirty="0">
                <a:solidFill>
                  <a:schemeClr val="tx1"/>
                </a:solidFill>
                <a:latin typeface="Arial" charset="0"/>
                <a:ea typeface="Arial" charset="0"/>
                <a:cs typeface="Arial" charset="0"/>
              </a:rPr>
              <a:t>\phi - r\sin\phi</a:t>
            </a:r>
          </a:p>
          <a:p>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end</a:t>
            </a:r>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pmatrix</a:t>
            </a:r>
            <a:r>
              <a:rPr lang="tr-TR" sz="1200" kern="1200" dirty="0">
                <a:solidFill>
                  <a:schemeClr val="tx1"/>
                </a:solidFill>
                <a:latin typeface="Arial" charset="0"/>
                <a:ea typeface="Arial" charset="0"/>
                <a:cs typeface="Arial" charset="0"/>
              </a:rPr>
              <a:t>} \\</a:t>
            </a:r>
          </a:p>
          <a:p>
            <a:r>
              <a:rPr lang="tr-TR" sz="1200" kern="1200" dirty="0">
                <a:solidFill>
                  <a:schemeClr val="tx1"/>
                </a:solidFill>
                <a:latin typeface="Arial" charset="0"/>
                <a:ea typeface="Arial" charset="0"/>
                <a:cs typeface="Arial" charset="0"/>
              </a:rPr>
              <a:t>h(</a:t>
            </a:r>
            <a:r>
              <a:rPr lang="tr-TR" sz="1200" kern="1200" dirty="0" err="1">
                <a:solidFill>
                  <a:schemeClr val="tx1"/>
                </a:solidFill>
                <a:latin typeface="Arial" charset="0"/>
                <a:ea typeface="Arial" charset="0"/>
                <a:cs typeface="Arial" charset="0"/>
              </a:rPr>
              <a:t>x,u</a:t>
            </a:r>
            <a:r>
              <a:rPr lang="tr-TR" sz="1200" kern="1200" dirty="0">
                <a:solidFill>
                  <a:schemeClr val="tx1"/>
                </a:solidFill>
                <a:latin typeface="Arial" charset="0"/>
                <a:ea typeface="Arial" charset="0"/>
                <a:cs typeface="Arial" charset="0"/>
              </a:rPr>
              <a:t>) &amp;=</a:t>
            </a:r>
          </a:p>
          <a:p>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begin</a:t>
            </a:r>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pmatrix</a:t>
            </a:r>
            <a:r>
              <a:rPr lang="tr-TR" sz="1200" kern="1200" dirty="0">
                <a:solidFill>
                  <a:schemeClr val="tx1"/>
                </a:solidFill>
                <a:latin typeface="Arial" charset="0"/>
                <a:ea typeface="Arial" charset="0"/>
                <a:cs typeface="Arial" charset="0"/>
              </a:rPr>
              <a:t>}</a:t>
            </a:r>
          </a:p>
          <a:p>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qV_a</a:t>
            </a:r>
            <a:r>
              <a:rPr lang="tr-TR" sz="1200" kern="1200" dirty="0">
                <a:solidFill>
                  <a:schemeClr val="tx1"/>
                </a:solidFill>
                <a:latin typeface="Arial" charset="0"/>
                <a:ea typeface="Arial" charset="0"/>
                <a:cs typeface="Arial" charset="0"/>
              </a:rPr>
              <a:t>\sin\</a:t>
            </a:r>
            <a:r>
              <a:rPr lang="tr-TR" sz="1200" kern="1200" dirty="0" err="1">
                <a:solidFill>
                  <a:schemeClr val="tx1"/>
                </a:solidFill>
                <a:latin typeface="Arial" charset="0"/>
                <a:ea typeface="Arial" charset="0"/>
                <a:cs typeface="Arial" charset="0"/>
              </a:rPr>
              <a:t>theta</a:t>
            </a:r>
            <a:r>
              <a:rPr lang="tr-TR" sz="1200" kern="1200" dirty="0">
                <a:solidFill>
                  <a:schemeClr val="tx1"/>
                </a:solidFill>
                <a:latin typeface="Arial" charset="0"/>
                <a:ea typeface="Arial" charset="0"/>
                <a:cs typeface="Arial" charset="0"/>
              </a:rPr>
              <a:t> + g\sin\</a:t>
            </a:r>
            <a:r>
              <a:rPr lang="tr-TR" sz="1200" kern="1200" dirty="0" err="1">
                <a:solidFill>
                  <a:schemeClr val="tx1"/>
                </a:solidFill>
                <a:latin typeface="Arial" charset="0"/>
                <a:ea typeface="Arial" charset="0"/>
                <a:cs typeface="Arial" charset="0"/>
              </a:rPr>
              <a:t>theta</a:t>
            </a:r>
            <a:r>
              <a:rPr lang="tr-TR" sz="1200" kern="1200" dirty="0">
                <a:solidFill>
                  <a:schemeClr val="tx1"/>
                </a:solidFill>
                <a:latin typeface="Arial" charset="0"/>
                <a:ea typeface="Arial" charset="0"/>
                <a:cs typeface="Arial" charset="0"/>
              </a:rPr>
              <a:t> \\</a:t>
            </a:r>
          </a:p>
          <a:p>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rV_a</a:t>
            </a:r>
            <a:r>
              <a:rPr lang="tr-TR" sz="1200" kern="1200" dirty="0">
                <a:solidFill>
                  <a:schemeClr val="tx1"/>
                </a:solidFill>
                <a:latin typeface="Arial" charset="0"/>
                <a:ea typeface="Arial" charset="0"/>
                <a:cs typeface="Arial" charset="0"/>
              </a:rPr>
              <a:t>\cos\</a:t>
            </a:r>
            <a:r>
              <a:rPr lang="tr-TR" sz="1200" kern="1200" dirty="0" err="1">
                <a:solidFill>
                  <a:schemeClr val="tx1"/>
                </a:solidFill>
                <a:latin typeface="Arial" charset="0"/>
                <a:ea typeface="Arial" charset="0"/>
                <a:cs typeface="Arial" charset="0"/>
              </a:rPr>
              <a:t>theta</a:t>
            </a:r>
            <a:r>
              <a:rPr lang="tr-TR" sz="1200" kern="1200" dirty="0">
                <a:solidFill>
                  <a:schemeClr val="tx1"/>
                </a:solidFill>
                <a:latin typeface="Arial" charset="0"/>
                <a:ea typeface="Arial" charset="0"/>
                <a:cs typeface="Arial" charset="0"/>
              </a:rPr>
              <a:t> - </a:t>
            </a:r>
            <a:r>
              <a:rPr lang="tr-TR" sz="1200" kern="1200" dirty="0" err="1">
                <a:solidFill>
                  <a:schemeClr val="tx1"/>
                </a:solidFill>
                <a:latin typeface="Arial" charset="0"/>
                <a:ea typeface="Arial" charset="0"/>
                <a:cs typeface="Arial" charset="0"/>
              </a:rPr>
              <a:t>pV_a</a:t>
            </a:r>
            <a:r>
              <a:rPr lang="tr-TR" sz="1200" kern="1200" dirty="0">
                <a:solidFill>
                  <a:schemeClr val="tx1"/>
                </a:solidFill>
                <a:latin typeface="Arial" charset="0"/>
                <a:ea typeface="Arial" charset="0"/>
                <a:cs typeface="Arial" charset="0"/>
              </a:rPr>
              <a:t>\sin\</a:t>
            </a:r>
            <a:r>
              <a:rPr lang="tr-TR" sz="1200" kern="1200" dirty="0" err="1">
                <a:solidFill>
                  <a:schemeClr val="tx1"/>
                </a:solidFill>
                <a:latin typeface="Arial" charset="0"/>
                <a:ea typeface="Arial" charset="0"/>
                <a:cs typeface="Arial" charset="0"/>
              </a:rPr>
              <a:t>theta</a:t>
            </a:r>
            <a:r>
              <a:rPr lang="tr-TR" sz="1200" kern="1200" dirty="0">
                <a:solidFill>
                  <a:schemeClr val="tx1"/>
                </a:solidFill>
                <a:latin typeface="Arial" charset="0"/>
                <a:ea typeface="Arial" charset="0"/>
                <a:cs typeface="Arial" charset="0"/>
              </a:rPr>
              <a:t> - g\cos\</a:t>
            </a:r>
            <a:r>
              <a:rPr lang="tr-TR" sz="1200" kern="1200" dirty="0" err="1">
                <a:solidFill>
                  <a:schemeClr val="tx1"/>
                </a:solidFill>
                <a:latin typeface="Arial" charset="0"/>
                <a:ea typeface="Arial" charset="0"/>
                <a:cs typeface="Arial" charset="0"/>
              </a:rPr>
              <a:t>theta</a:t>
            </a:r>
            <a:r>
              <a:rPr lang="tr-TR" sz="1200" kern="1200" dirty="0">
                <a:solidFill>
                  <a:schemeClr val="tx1"/>
                </a:solidFill>
                <a:latin typeface="Arial" charset="0"/>
                <a:ea typeface="Arial" charset="0"/>
                <a:cs typeface="Arial" charset="0"/>
              </a:rPr>
              <a:t>\sin\</a:t>
            </a:r>
            <a:r>
              <a:rPr lang="tr-TR" sz="1200" kern="1200" dirty="0" err="1">
                <a:solidFill>
                  <a:schemeClr val="tx1"/>
                </a:solidFill>
                <a:latin typeface="Arial" charset="0"/>
                <a:ea typeface="Arial" charset="0"/>
                <a:cs typeface="Arial" charset="0"/>
              </a:rPr>
              <a:t>phi</a:t>
            </a:r>
            <a:r>
              <a:rPr lang="tr-TR" sz="1200" kern="1200" dirty="0">
                <a:solidFill>
                  <a:schemeClr val="tx1"/>
                </a:solidFill>
                <a:latin typeface="Arial" charset="0"/>
                <a:ea typeface="Arial" charset="0"/>
                <a:cs typeface="Arial" charset="0"/>
              </a:rPr>
              <a:t> \\</a:t>
            </a:r>
          </a:p>
          <a:p>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qV_a</a:t>
            </a:r>
            <a:r>
              <a:rPr lang="tr-TR" sz="1200" kern="1200" dirty="0">
                <a:solidFill>
                  <a:schemeClr val="tx1"/>
                </a:solidFill>
                <a:latin typeface="Arial" charset="0"/>
                <a:ea typeface="Arial" charset="0"/>
                <a:cs typeface="Arial" charset="0"/>
              </a:rPr>
              <a:t>\cos\</a:t>
            </a:r>
            <a:r>
              <a:rPr lang="tr-TR" sz="1200" kern="1200" dirty="0" err="1">
                <a:solidFill>
                  <a:schemeClr val="tx1"/>
                </a:solidFill>
                <a:latin typeface="Arial" charset="0"/>
                <a:ea typeface="Arial" charset="0"/>
                <a:cs typeface="Arial" charset="0"/>
              </a:rPr>
              <a:t>theta</a:t>
            </a:r>
            <a:r>
              <a:rPr lang="tr-TR" sz="1200" kern="1200" dirty="0">
                <a:solidFill>
                  <a:schemeClr val="tx1"/>
                </a:solidFill>
                <a:latin typeface="Arial" charset="0"/>
                <a:ea typeface="Arial" charset="0"/>
                <a:cs typeface="Arial" charset="0"/>
              </a:rPr>
              <a:t> - g\cos\</a:t>
            </a:r>
            <a:r>
              <a:rPr lang="tr-TR" sz="1200" kern="1200" dirty="0" err="1">
                <a:solidFill>
                  <a:schemeClr val="tx1"/>
                </a:solidFill>
                <a:latin typeface="Arial" charset="0"/>
                <a:ea typeface="Arial" charset="0"/>
                <a:cs typeface="Arial" charset="0"/>
              </a:rPr>
              <a:t>theta</a:t>
            </a:r>
            <a:r>
              <a:rPr lang="tr-TR" sz="1200" kern="1200" dirty="0">
                <a:solidFill>
                  <a:schemeClr val="tx1"/>
                </a:solidFill>
                <a:latin typeface="Arial" charset="0"/>
                <a:ea typeface="Arial" charset="0"/>
                <a:cs typeface="Arial" charset="0"/>
              </a:rPr>
              <a:t>\cos\</a:t>
            </a:r>
            <a:r>
              <a:rPr lang="tr-TR" sz="1200" kern="1200" dirty="0" err="1">
                <a:solidFill>
                  <a:schemeClr val="tx1"/>
                </a:solidFill>
                <a:latin typeface="Arial" charset="0"/>
                <a:ea typeface="Arial" charset="0"/>
                <a:cs typeface="Arial" charset="0"/>
              </a:rPr>
              <a:t>phi</a:t>
            </a:r>
            <a:endParaRPr lang="tr-TR" sz="1200" kern="1200" dirty="0">
              <a:solidFill>
                <a:schemeClr val="tx1"/>
              </a:solidFill>
              <a:latin typeface="Arial" charset="0"/>
              <a:ea typeface="Arial" charset="0"/>
              <a:cs typeface="Arial" charset="0"/>
            </a:endParaRPr>
          </a:p>
          <a:p>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end</a:t>
            </a:r>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pmatrix</a:t>
            </a:r>
            <a:r>
              <a:rPr lang="tr-TR" sz="1200" kern="1200" dirty="0">
                <a:solidFill>
                  <a:schemeClr val="tx1"/>
                </a:solidFill>
                <a:latin typeface="Arial" charset="0"/>
                <a:ea typeface="Arial" charset="0"/>
                <a:cs typeface="Arial" charset="0"/>
              </a:rPr>
              <a:t>}</a:t>
            </a:r>
          </a:p>
          <a:p>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end</a:t>
            </a:r>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align</a:t>
            </a:r>
            <a:r>
              <a:rPr lang="tr-TR" sz="1200" kern="1200" dirty="0">
                <a:solidFill>
                  <a:schemeClr val="tx1"/>
                </a:solidFill>
                <a:latin typeface="Arial" charset="0"/>
                <a:ea typeface="Arial" charset="0"/>
                <a:cs typeface="Arial" charset="0"/>
              </a:rPr>
              <a:t>*}</a:t>
            </a:r>
          </a:p>
        </p:txBody>
      </p:sp>
      <p:sp>
        <p:nvSpPr>
          <p:cNvPr id="4" name="Slide Number Placeholder 3"/>
          <p:cNvSpPr>
            <a:spLocks noGrp="1"/>
          </p:cNvSpPr>
          <p:nvPr>
            <p:ph type="sldNum" sz="quarter" idx="10"/>
          </p:nvPr>
        </p:nvSpPr>
        <p:spPr/>
        <p:txBody>
          <a:bodyPr/>
          <a:lstStyle/>
          <a:p>
            <a:fld id="{88A220D4-8918-2B41-8381-D87E20881A2A}" type="slidenum">
              <a:rPr lang="en-US" smtClean="0"/>
              <a:pPr/>
              <a:t>41</a:t>
            </a:fld>
            <a:endParaRPr lang="en-US"/>
          </a:p>
        </p:txBody>
      </p:sp>
    </p:spTree>
    <p:extLst>
      <p:ext uri="{BB962C8B-B14F-4D97-AF65-F5344CB8AC3E}">
        <p14:creationId xmlns:p14="http://schemas.microsoft.com/office/powerpoint/2010/main" val="360104497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Implementation of </a:t>
            </a:r>
            <a:r>
              <a:rPr lang="en-US" sz="1200" kern="1200" dirty="0" err="1">
                <a:solidFill>
                  <a:schemeClr val="tx1"/>
                </a:solidFill>
                <a:latin typeface="Arial" charset="0"/>
                <a:ea typeface="Arial" charset="0"/>
                <a:cs typeface="Arial" charset="0"/>
              </a:rPr>
              <a:t>Kalman</a:t>
            </a:r>
            <a:r>
              <a:rPr lang="en-US" sz="1200" kern="1200" dirty="0">
                <a:solidFill>
                  <a:schemeClr val="tx1"/>
                </a:solidFill>
                <a:latin typeface="Arial" charset="0"/>
                <a:ea typeface="Arial" charset="0"/>
                <a:cs typeface="Arial" charset="0"/>
              </a:rPr>
              <a:t> filter requires </a:t>
            </a:r>
            <a:r>
              <a:rPr lang="en-US" sz="1200" kern="1200" dirty="0" err="1">
                <a:solidFill>
                  <a:schemeClr val="tx1"/>
                </a:solidFill>
                <a:latin typeface="Arial" charset="0"/>
                <a:ea typeface="Arial" charset="0"/>
                <a:cs typeface="Arial" charset="0"/>
              </a:rPr>
              <a:t>Jacobians</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pde</a:t>
            </a:r>
            <a:r>
              <a:rPr lang="en-US" sz="1200" kern="1200" dirty="0">
                <a:solidFill>
                  <a:schemeClr val="tx1"/>
                </a:solidFill>
                <a:latin typeface="Arial" charset="0"/>
                <a:ea typeface="Arial" charset="0"/>
                <a:cs typeface="Arial" charset="0"/>
              </a:rPr>
              <a:t>{f}{x}$ and $\</a:t>
            </a:r>
            <a:r>
              <a:rPr lang="en-US" sz="1200" kern="1200" dirty="0" err="1">
                <a:solidFill>
                  <a:schemeClr val="tx1"/>
                </a:solidFill>
                <a:latin typeface="Arial" charset="0"/>
                <a:ea typeface="Arial" charset="0"/>
                <a:cs typeface="Arial" charset="0"/>
              </a:rPr>
              <a:t>pde</a:t>
            </a:r>
            <a:r>
              <a:rPr lang="en-US" sz="1200" kern="1200" dirty="0">
                <a:solidFill>
                  <a:schemeClr val="tx1"/>
                </a:solidFill>
                <a:latin typeface="Arial" charset="0"/>
                <a:ea typeface="Arial" charset="0"/>
                <a:cs typeface="Arial" charset="0"/>
              </a:rPr>
              <a:t>{h}{x}$. \\ Accordingly,</a:t>
            </a:r>
          </a:p>
          <a:p>
            <a:r>
              <a:rPr lang="en-US" sz="1200" kern="1200" dirty="0">
                <a:solidFill>
                  <a:schemeClr val="tx1"/>
                </a:solidFill>
                <a:latin typeface="Arial" charset="0"/>
                <a:ea typeface="Arial" charset="0"/>
                <a:cs typeface="Arial" charset="0"/>
              </a:rPr>
              <a:t>\begin{align*}</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pde</a:t>
            </a:r>
            <a:r>
              <a:rPr lang="en-US" sz="1200" kern="1200" dirty="0">
                <a:solidFill>
                  <a:schemeClr val="tx1"/>
                </a:solidFill>
                <a:latin typeface="Arial" charset="0"/>
                <a:ea typeface="Arial" charset="0"/>
                <a:cs typeface="Arial" charset="0"/>
              </a:rPr>
              <a:t>{f}{x} &amp;=</a:t>
            </a:r>
          </a:p>
          <a:p>
            <a:r>
              <a:rPr lang="en-US" sz="1200" kern="1200" dirty="0">
                <a:solidFill>
                  <a:schemeClr val="tx1"/>
                </a:solidFill>
                <a:latin typeface="Arial" charset="0"/>
                <a:ea typeface="Arial" charset="0"/>
                <a:cs typeface="Arial" charset="0"/>
              </a:rPr>
              <a:t>    \begin{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q\</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\phi\tan\theta - r\sin\phi\tan\theta &amp;</a:t>
            </a:r>
          </a:p>
          <a:p>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{q\sin\phi-r\</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\phi}{\cos^2\theta} \\</a:t>
            </a:r>
          </a:p>
          <a:p>
            <a:r>
              <a:rPr lang="es-ES_tradnl" sz="1200" kern="1200" dirty="0">
                <a:solidFill>
                  <a:schemeClr val="tx1"/>
                </a:solidFill>
                <a:latin typeface="Arial" charset="0"/>
                <a:ea typeface="Arial" charset="0"/>
                <a:cs typeface="Arial" charset="0"/>
              </a:rPr>
              <a:t>        -q\sin\phi - r\</a:t>
            </a:r>
            <a:r>
              <a:rPr lang="es-ES_tradnl" sz="1200" kern="1200" dirty="0" err="1">
                <a:solidFill>
                  <a:schemeClr val="tx1"/>
                </a:solidFill>
                <a:latin typeface="Arial" charset="0"/>
                <a:ea typeface="Arial" charset="0"/>
                <a:cs typeface="Arial" charset="0"/>
              </a:rPr>
              <a:t>cos</a:t>
            </a:r>
            <a:r>
              <a:rPr lang="es-ES_tradnl" sz="1200" kern="1200" dirty="0">
                <a:solidFill>
                  <a:schemeClr val="tx1"/>
                </a:solidFill>
                <a:latin typeface="Arial" charset="0"/>
                <a:ea typeface="Arial" charset="0"/>
                <a:cs typeface="Arial" charset="0"/>
              </a:rPr>
              <a:t>\phi &amp;</a:t>
            </a:r>
          </a:p>
          <a:p>
            <a:r>
              <a:rPr lang="es-ES_tradnl" sz="1200" kern="1200" dirty="0">
                <a:solidFill>
                  <a:schemeClr val="tx1"/>
                </a:solidFill>
                <a:latin typeface="Arial" charset="0"/>
                <a:ea typeface="Arial" charset="0"/>
                <a:cs typeface="Arial" charset="0"/>
              </a:rPr>
              <a:t>        0</a:t>
            </a:r>
          </a:p>
          <a:p>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end</a:t>
            </a:r>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pmatrix</a:t>
            </a:r>
            <a:r>
              <a:rPr lang="tr-TR" sz="1200" kern="1200" dirty="0">
                <a:solidFill>
                  <a:schemeClr val="tx1"/>
                </a:solidFill>
                <a:latin typeface="Arial" charset="0"/>
                <a:ea typeface="Arial" charset="0"/>
                <a:cs typeface="Arial" charset="0"/>
              </a:rPr>
              <a:t>} \\</a:t>
            </a:r>
          </a:p>
          <a:p>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pde</a:t>
            </a:r>
            <a:r>
              <a:rPr lang="tr-TR" sz="1200" kern="1200" dirty="0">
                <a:solidFill>
                  <a:schemeClr val="tx1"/>
                </a:solidFill>
                <a:latin typeface="Arial" charset="0"/>
                <a:ea typeface="Arial" charset="0"/>
                <a:cs typeface="Arial" charset="0"/>
              </a:rPr>
              <a:t>{h}{x} &amp;=</a:t>
            </a:r>
          </a:p>
          <a:p>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begin</a:t>
            </a:r>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pmatrix</a:t>
            </a:r>
            <a:r>
              <a:rPr lang="tr-TR" sz="1200" kern="1200" dirty="0">
                <a:solidFill>
                  <a:schemeClr val="tx1"/>
                </a:solidFill>
                <a:latin typeface="Arial" charset="0"/>
                <a:ea typeface="Arial" charset="0"/>
                <a:cs typeface="Arial" charset="0"/>
              </a:rPr>
              <a:t>}</a:t>
            </a:r>
          </a:p>
          <a:p>
            <a:r>
              <a:rPr lang="tr-TR" sz="1200" kern="1200" dirty="0">
                <a:solidFill>
                  <a:schemeClr val="tx1"/>
                </a:solidFill>
                <a:latin typeface="Arial" charset="0"/>
                <a:ea typeface="Arial" charset="0"/>
                <a:cs typeface="Arial" charset="0"/>
              </a:rPr>
              <a:t>        0 &amp;</a:t>
            </a:r>
          </a:p>
          <a:p>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qV_a</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\theta + g\</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\theta \\</a:t>
            </a:r>
          </a:p>
          <a:p>
            <a:r>
              <a:rPr lang="en-US" sz="1200" kern="1200" dirty="0">
                <a:solidFill>
                  <a:schemeClr val="tx1"/>
                </a:solidFill>
                <a:latin typeface="Arial" charset="0"/>
                <a:ea typeface="Arial" charset="0"/>
                <a:cs typeface="Arial" charset="0"/>
              </a:rPr>
              <a:t>        -g\</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\phi\</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\theta &amp;</a:t>
            </a:r>
          </a:p>
          <a:p>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rV_a</a:t>
            </a:r>
            <a:r>
              <a:rPr lang="en-US" sz="1200" kern="1200" dirty="0">
                <a:solidFill>
                  <a:schemeClr val="tx1"/>
                </a:solidFill>
                <a:latin typeface="Arial" charset="0"/>
                <a:ea typeface="Arial" charset="0"/>
                <a:cs typeface="Arial" charset="0"/>
              </a:rPr>
              <a:t>\sin\theta -</a:t>
            </a:r>
          </a:p>
          <a:p>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pV_a</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\theta + g\sin\phi\sin\theta \\</a:t>
            </a:r>
          </a:p>
          <a:p>
            <a:r>
              <a:rPr lang="en-US" sz="1200" kern="1200" dirty="0">
                <a:solidFill>
                  <a:schemeClr val="tx1"/>
                </a:solidFill>
                <a:latin typeface="Arial" charset="0"/>
                <a:ea typeface="Arial" charset="0"/>
                <a:cs typeface="Arial" charset="0"/>
              </a:rPr>
              <a:t>        g\sin\phi\</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\theta &amp;</a:t>
            </a:r>
          </a:p>
          <a:p>
            <a:r>
              <a:rPr lang="en-US" sz="1200" kern="1200" dirty="0">
                <a:solidFill>
                  <a:schemeClr val="tx1"/>
                </a:solidFill>
                <a:latin typeface="Arial" charset="0"/>
                <a:ea typeface="Arial" charset="0"/>
                <a:cs typeface="Arial" charset="0"/>
              </a:rPr>
              <a:t>        \left(</a:t>
            </a:r>
            <a:r>
              <a:rPr lang="en-US" sz="1200" kern="1200" dirty="0" err="1">
                <a:solidFill>
                  <a:schemeClr val="tx1"/>
                </a:solidFill>
                <a:latin typeface="Arial" charset="0"/>
                <a:ea typeface="Arial" charset="0"/>
                <a:cs typeface="Arial" charset="0"/>
              </a:rPr>
              <a:t>qV_a</a:t>
            </a:r>
            <a:r>
              <a:rPr lang="en-US" sz="1200" kern="1200" dirty="0">
                <a:solidFill>
                  <a:schemeClr val="tx1"/>
                </a:solidFill>
                <a:latin typeface="Arial" charset="0"/>
                <a:ea typeface="Arial" charset="0"/>
                <a:cs typeface="Arial" charset="0"/>
              </a:rPr>
              <a:t> + g\</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\phi\right)\sin\theta</a:t>
            </a:r>
          </a:p>
          <a:p>
            <a:r>
              <a:rPr lang="en-US" sz="1200" kern="1200" dirty="0">
                <a:solidFill>
                  <a:schemeClr val="tx1"/>
                </a:solidFill>
                <a:latin typeface="Arial" charset="0"/>
                <a:ea typeface="Arial" charset="0"/>
                <a:cs typeface="Arial" charset="0"/>
              </a:rPr>
              <a:t>    \end{</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\end{align*}</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vspace</a:t>
            </a:r>
            <a:r>
              <a:rPr lang="en-US" sz="1200" kern="1200" dirty="0">
                <a:solidFill>
                  <a:schemeClr val="tx1"/>
                </a:solidFill>
                <a:latin typeface="Arial" charset="0"/>
                <a:ea typeface="Arial" charset="0"/>
                <a:cs typeface="Arial" charset="0"/>
              </a:rPr>
              <a:t>{.5cm}</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this point, we have everything we need to implement the continuous-discrete EKF.</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vspace</a:t>
            </a:r>
            <a:r>
              <a:rPr lang="en-US" sz="1200" kern="1200" dirty="0">
                <a:solidFill>
                  <a:schemeClr val="tx1"/>
                </a:solidFill>
                <a:latin typeface="Arial" charset="0"/>
                <a:ea typeface="Arial" charset="0"/>
                <a:cs typeface="Arial" charset="0"/>
              </a:rPr>
              <a:t>{.5cm}</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How well does it work?</a:t>
            </a:r>
            <a:endParaRPr lang="en-US" dirty="0"/>
          </a:p>
        </p:txBody>
      </p:sp>
      <p:sp>
        <p:nvSpPr>
          <p:cNvPr id="4" name="Slide Number Placeholder 3"/>
          <p:cNvSpPr>
            <a:spLocks noGrp="1"/>
          </p:cNvSpPr>
          <p:nvPr>
            <p:ph type="sldNum" sz="quarter" idx="10"/>
          </p:nvPr>
        </p:nvSpPr>
        <p:spPr/>
        <p:txBody>
          <a:bodyPr/>
          <a:lstStyle/>
          <a:p>
            <a:fld id="{88A220D4-8918-2B41-8381-D87E20881A2A}" type="slidenum">
              <a:rPr lang="en-US" smtClean="0"/>
              <a:pPr/>
              <a:t>42</a:t>
            </a:fld>
            <a:endParaRPr lang="en-US"/>
          </a:p>
        </p:txBody>
      </p:sp>
    </p:spTree>
    <p:extLst>
      <p:ext uri="{BB962C8B-B14F-4D97-AF65-F5344CB8AC3E}">
        <p14:creationId xmlns:p14="http://schemas.microsoft.com/office/powerpoint/2010/main" val="18612920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\begin{itemize}</a:t>
            </a:r>
          </a:p>
          <a:p>
            <a:r>
              <a:rPr lang="en-US" sz="1200" kern="1200" dirty="0">
                <a:solidFill>
                  <a:schemeClr val="tx1"/>
                </a:solidFill>
                <a:latin typeface="Arial" charset="0"/>
                <a:ea typeface="Arial" charset="0"/>
                <a:cs typeface="Arial" charset="0"/>
              </a:rPr>
              <a:t>\item Want to fill in estimates between GPS measurements</a:t>
            </a:r>
          </a:p>
          <a:p>
            <a:r>
              <a:rPr lang="en-US" sz="1200" kern="1200" dirty="0">
                <a:solidFill>
                  <a:schemeClr val="tx1"/>
                </a:solidFill>
                <a:latin typeface="Arial" charset="0"/>
                <a:ea typeface="Arial" charset="0"/>
                <a:cs typeface="Arial" charset="0"/>
              </a:rPr>
              <a:t>\item Want to estimate wind</a:t>
            </a:r>
          </a:p>
          <a:p>
            <a:r>
              <a:rPr lang="en-US" sz="1200" kern="1200" dirty="0">
                <a:solidFill>
                  <a:schemeClr val="tx1"/>
                </a:solidFill>
                <a:latin typeface="Arial" charset="0"/>
                <a:ea typeface="Arial" charset="0"/>
                <a:cs typeface="Arial" charset="0"/>
              </a:rPr>
              <a:t>\end{itemize}</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Assuming level flight, evolution of position:</a:t>
            </a:r>
          </a:p>
          <a:p>
            <a:r>
              <a:rPr lang="en-US" sz="1200" kern="1200" dirty="0">
                <a:solidFill>
                  <a:schemeClr val="tx1"/>
                </a:solidFill>
                <a:latin typeface="Arial" charset="0"/>
                <a:ea typeface="Arial" charset="0"/>
                <a:cs typeface="Arial" charset="0"/>
              </a:rPr>
              <a:t>\begin{align*}</a:t>
            </a:r>
          </a:p>
          <a:p>
            <a:r>
              <a:rPr lang="it-IT" sz="1200" kern="1200" dirty="0">
                <a:solidFill>
                  <a:schemeClr val="tx1"/>
                </a:solidFill>
                <a:latin typeface="Arial" charset="0"/>
                <a:ea typeface="Arial" charset="0"/>
                <a:cs typeface="Arial" charset="0"/>
              </a:rPr>
              <a:t>  \dot{</a:t>
            </a:r>
            <a:r>
              <a:rPr lang="it-IT" sz="1200" kern="1200" dirty="0" err="1">
                <a:solidFill>
                  <a:schemeClr val="tx1"/>
                </a:solidFill>
                <a:latin typeface="Arial" charset="0"/>
                <a:ea typeface="Arial" charset="0"/>
                <a:cs typeface="Arial" charset="0"/>
              </a:rPr>
              <a:t>p</a:t>
            </a:r>
            <a:r>
              <a:rPr lang="it-IT" sz="1200" kern="1200" dirty="0">
                <a:solidFill>
                  <a:schemeClr val="tx1"/>
                </a:solidFill>
                <a:latin typeface="Arial" charset="0"/>
                <a:ea typeface="Arial" charset="0"/>
                <a:cs typeface="Arial" charset="0"/>
              </a:rPr>
              <a:t>}_</a:t>
            </a:r>
            <a:r>
              <a:rPr lang="it-IT" sz="1200" kern="1200" dirty="0" err="1">
                <a:solidFill>
                  <a:schemeClr val="tx1"/>
                </a:solidFill>
                <a:latin typeface="Arial" charset="0"/>
                <a:ea typeface="Arial" charset="0"/>
                <a:cs typeface="Arial" charset="0"/>
              </a:rPr>
              <a:t>n</a:t>
            </a:r>
            <a:r>
              <a:rPr lang="it-IT" sz="1200" kern="1200" dirty="0">
                <a:solidFill>
                  <a:schemeClr val="tx1"/>
                </a:solidFill>
                <a:latin typeface="Arial" charset="0"/>
                <a:ea typeface="Arial" charset="0"/>
                <a:cs typeface="Arial" charset="0"/>
              </a:rPr>
              <a:t> &amp;= </a:t>
            </a:r>
            <a:r>
              <a:rPr lang="it-IT" sz="1200" kern="1200" dirty="0" err="1">
                <a:solidFill>
                  <a:schemeClr val="tx1"/>
                </a:solidFill>
                <a:latin typeface="Arial" charset="0"/>
                <a:ea typeface="Arial" charset="0"/>
                <a:cs typeface="Arial" charset="0"/>
              </a:rPr>
              <a:t>V_g</a:t>
            </a:r>
            <a:r>
              <a:rPr lang="it-IT" sz="1200" kern="1200" dirty="0">
                <a:solidFill>
                  <a:schemeClr val="tx1"/>
                </a:solidFill>
                <a:latin typeface="Arial" charset="0"/>
                <a:ea typeface="Arial" charset="0"/>
                <a:cs typeface="Arial" charset="0"/>
              </a:rPr>
              <a:t>\cos\chi \\</a:t>
            </a:r>
          </a:p>
          <a:p>
            <a:r>
              <a:rPr lang="it-IT" sz="1200" kern="1200" dirty="0">
                <a:solidFill>
                  <a:schemeClr val="tx1"/>
                </a:solidFill>
                <a:latin typeface="Arial" charset="0"/>
                <a:ea typeface="Arial" charset="0"/>
                <a:cs typeface="Arial" charset="0"/>
              </a:rPr>
              <a:t>  \dot{</a:t>
            </a:r>
            <a:r>
              <a:rPr lang="it-IT" sz="1200" kern="1200" dirty="0" err="1">
                <a:solidFill>
                  <a:schemeClr val="tx1"/>
                </a:solidFill>
                <a:latin typeface="Arial" charset="0"/>
                <a:ea typeface="Arial" charset="0"/>
                <a:cs typeface="Arial" charset="0"/>
              </a:rPr>
              <a:t>p</a:t>
            </a:r>
            <a:r>
              <a:rPr lang="it-IT" sz="1200" kern="1200" dirty="0">
                <a:solidFill>
                  <a:schemeClr val="tx1"/>
                </a:solidFill>
                <a:latin typeface="Arial" charset="0"/>
                <a:ea typeface="Arial" charset="0"/>
                <a:cs typeface="Arial" charset="0"/>
              </a:rPr>
              <a:t>}_e &amp;= </a:t>
            </a:r>
            <a:r>
              <a:rPr lang="it-IT" sz="1200" kern="1200" dirty="0" err="1">
                <a:solidFill>
                  <a:schemeClr val="tx1"/>
                </a:solidFill>
                <a:latin typeface="Arial" charset="0"/>
                <a:ea typeface="Arial" charset="0"/>
                <a:cs typeface="Arial" charset="0"/>
              </a:rPr>
              <a:t>V_g</a:t>
            </a:r>
            <a:r>
              <a:rPr lang="it-IT" sz="1200" kern="1200" dirty="0">
                <a:solidFill>
                  <a:schemeClr val="tx1"/>
                </a:solidFill>
                <a:latin typeface="Arial" charset="0"/>
                <a:ea typeface="Arial" charset="0"/>
                <a:cs typeface="Arial" charset="0"/>
              </a:rPr>
              <a:t>\sin\chi</a:t>
            </a:r>
          </a:p>
          <a:p>
            <a:r>
              <a:rPr lang="it-IT" sz="1200" kern="1200" dirty="0">
                <a:solidFill>
                  <a:schemeClr val="tx1"/>
                </a:solidFill>
                <a:latin typeface="Arial" charset="0"/>
                <a:ea typeface="Arial" charset="0"/>
                <a:cs typeface="Arial" charset="0"/>
              </a:rPr>
              <a:t>\end{</a:t>
            </a:r>
            <a:r>
              <a:rPr lang="it-IT" sz="1200" kern="1200" dirty="0" err="1">
                <a:solidFill>
                  <a:schemeClr val="tx1"/>
                </a:solidFill>
                <a:latin typeface="Arial" charset="0"/>
                <a:ea typeface="Arial" charset="0"/>
                <a:cs typeface="Arial" charset="0"/>
              </a:rPr>
              <a:t>align</a:t>
            </a:r>
            <a:r>
              <a:rPr lang="it-IT" sz="1200" kern="1200" dirty="0">
                <a:solidFill>
                  <a:schemeClr val="tx1"/>
                </a:solidFill>
                <a:latin typeface="Arial" charset="0"/>
                <a:ea typeface="Arial" charset="0"/>
                <a:cs typeface="Arial" charset="0"/>
              </a:rPr>
              <a:t>*}</a:t>
            </a:r>
          </a:p>
          <a:p>
            <a:endParaRPr lang="it-IT" sz="1200" kern="1200" dirty="0">
              <a:solidFill>
                <a:schemeClr val="tx1"/>
              </a:solidFill>
              <a:latin typeface="Arial" charset="0"/>
              <a:ea typeface="Arial" charset="0"/>
              <a:cs typeface="Arial" charset="0"/>
            </a:endParaRPr>
          </a:p>
          <a:p>
            <a:r>
              <a:rPr lang="it-IT" sz="1200" kern="1200" dirty="0">
                <a:solidFill>
                  <a:schemeClr val="tx1"/>
                </a:solidFill>
                <a:latin typeface="Arial" charset="0"/>
                <a:ea typeface="Arial" charset="0"/>
                <a:cs typeface="Arial" charset="0"/>
              </a:rPr>
              <a:t>\</a:t>
            </a:r>
            <a:r>
              <a:rPr lang="it-IT" sz="1200" kern="1200" dirty="0" err="1">
                <a:solidFill>
                  <a:schemeClr val="tx1"/>
                </a:solidFill>
                <a:latin typeface="Arial" charset="0"/>
                <a:ea typeface="Arial" charset="0"/>
                <a:cs typeface="Arial" charset="0"/>
              </a:rPr>
              <a:t>noindent</a:t>
            </a:r>
            <a:endParaRPr lang="it-IT" sz="1200" kern="1200" dirty="0">
              <a:solidFill>
                <a:schemeClr val="tx1"/>
              </a:solidFill>
              <a:latin typeface="Arial" charset="0"/>
              <a:ea typeface="Arial" charset="0"/>
              <a:cs typeface="Arial" charset="0"/>
            </a:endParaRPr>
          </a:p>
          <a:p>
            <a:r>
              <a:rPr lang="it-IT" sz="1200" kern="1200" dirty="0" err="1">
                <a:solidFill>
                  <a:schemeClr val="tx1"/>
                </a:solidFill>
                <a:latin typeface="Arial" charset="0"/>
                <a:ea typeface="Arial" charset="0"/>
                <a:cs typeface="Arial" charset="0"/>
              </a:rPr>
              <a:t>Evolution</a:t>
            </a:r>
            <a:r>
              <a:rPr lang="it-IT" sz="1200" kern="1200" dirty="0">
                <a:solidFill>
                  <a:schemeClr val="tx1"/>
                </a:solidFill>
                <a:latin typeface="Arial" charset="0"/>
                <a:ea typeface="Arial" charset="0"/>
                <a:cs typeface="Arial" charset="0"/>
              </a:rPr>
              <a:t> of the </a:t>
            </a:r>
            <a:r>
              <a:rPr lang="it-IT" sz="1200" kern="1200" dirty="0" err="1">
                <a:solidFill>
                  <a:schemeClr val="tx1"/>
                </a:solidFill>
                <a:latin typeface="Arial" charset="0"/>
                <a:ea typeface="Arial" charset="0"/>
                <a:cs typeface="Arial" charset="0"/>
              </a:rPr>
              <a:t>ground</a:t>
            </a:r>
            <a:r>
              <a:rPr lang="it-IT" sz="1200" kern="1200" dirty="0">
                <a:solidFill>
                  <a:schemeClr val="tx1"/>
                </a:solidFill>
                <a:latin typeface="Arial" charset="0"/>
                <a:ea typeface="Arial" charset="0"/>
                <a:cs typeface="Arial" charset="0"/>
              </a:rPr>
              <a:t> </a:t>
            </a:r>
            <a:r>
              <a:rPr lang="it-IT" sz="1200" kern="1200" dirty="0" err="1">
                <a:solidFill>
                  <a:schemeClr val="tx1"/>
                </a:solidFill>
                <a:latin typeface="Arial" charset="0"/>
                <a:ea typeface="Arial" charset="0"/>
                <a:cs typeface="Arial" charset="0"/>
              </a:rPr>
              <a:t>speed</a:t>
            </a:r>
            <a:r>
              <a:rPr lang="it-IT" sz="1200" kern="1200" dirty="0">
                <a:solidFill>
                  <a:schemeClr val="tx1"/>
                </a:solidFill>
                <a:latin typeface="Arial" charset="0"/>
                <a:ea typeface="Arial" charset="0"/>
                <a:cs typeface="Arial" charset="0"/>
              </a:rPr>
              <a:t>:</a:t>
            </a:r>
          </a:p>
          <a:p>
            <a:r>
              <a:rPr lang="it-IT" sz="1200" kern="1200" dirty="0">
                <a:solidFill>
                  <a:schemeClr val="tx1"/>
                </a:solidFill>
                <a:latin typeface="Arial" charset="0"/>
                <a:ea typeface="Arial" charset="0"/>
                <a:cs typeface="Arial" charset="0"/>
              </a:rPr>
              <a:t>\</a:t>
            </a:r>
            <a:r>
              <a:rPr lang="it-IT" sz="1200" kern="1200" dirty="0" err="1">
                <a:solidFill>
                  <a:schemeClr val="tx1"/>
                </a:solidFill>
                <a:latin typeface="Arial" charset="0"/>
                <a:ea typeface="Arial" charset="0"/>
                <a:cs typeface="Arial" charset="0"/>
              </a:rPr>
              <a:t>begin</a:t>
            </a:r>
            <a:r>
              <a:rPr lang="it-IT" sz="1200" kern="1200" dirty="0">
                <a:solidFill>
                  <a:schemeClr val="tx1"/>
                </a:solidFill>
                <a:latin typeface="Arial" charset="0"/>
                <a:ea typeface="Arial" charset="0"/>
                <a:cs typeface="Arial" charset="0"/>
              </a:rPr>
              <a:t>{</a:t>
            </a:r>
            <a:r>
              <a:rPr lang="it-IT" sz="1200" kern="1200" dirty="0" err="1">
                <a:solidFill>
                  <a:schemeClr val="tx1"/>
                </a:solidFill>
                <a:latin typeface="Arial" charset="0"/>
                <a:ea typeface="Arial" charset="0"/>
                <a:cs typeface="Arial" charset="0"/>
              </a:rPr>
              <a:t>align</a:t>
            </a:r>
            <a:r>
              <a:rPr lang="it-IT"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\dot{V}_g &amp;=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{d}{</a:t>
            </a:r>
            <a:r>
              <a:rPr lang="en-US" sz="1200" kern="1200" dirty="0" err="1">
                <a:solidFill>
                  <a:schemeClr val="tx1"/>
                </a:solidFill>
                <a:latin typeface="Arial" charset="0"/>
                <a:ea typeface="Arial" charset="0"/>
                <a:cs typeface="Arial" charset="0"/>
              </a:rPr>
              <a:t>dt</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sqrt</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V_a</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psi+w_n</a:t>
            </a:r>
            <a:r>
              <a:rPr lang="en-US" sz="1200" kern="1200" dirty="0">
                <a:solidFill>
                  <a:schemeClr val="tx1"/>
                </a:solidFill>
                <a:latin typeface="Arial" charset="0"/>
                <a:ea typeface="Arial" charset="0"/>
                <a:cs typeface="Arial" charset="0"/>
              </a:rPr>
              <a:t>)^2 + (</a:t>
            </a:r>
            <a:r>
              <a:rPr lang="en-US" sz="1200" kern="1200" dirty="0" err="1">
                <a:solidFill>
                  <a:schemeClr val="tx1"/>
                </a:solidFill>
                <a:latin typeface="Arial" charset="0"/>
                <a:ea typeface="Arial" charset="0"/>
                <a:cs typeface="Arial" charset="0"/>
              </a:rPr>
              <a:t>V_a</a:t>
            </a:r>
            <a:r>
              <a:rPr lang="en-US" sz="1200" kern="1200" dirty="0">
                <a:solidFill>
                  <a:schemeClr val="tx1"/>
                </a:solidFill>
                <a:latin typeface="Arial" charset="0"/>
                <a:ea typeface="Arial" charset="0"/>
                <a:cs typeface="Arial" charset="0"/>
              </a:rPr>
              <a:t>\sin\</a:t>
            </a:r>
            <a:r>
              <a:rPr lang="en-US" sz="1200" kern="1200" dirty="0" err="1">
                <a:solidFill>
                  <a:schemeClr val="tx1"/>
                </a:solidFill>
                <a:latin typeface="Arial" charset="0"/>
                <a:ea typeface="Arial" charset="0"/>
                <a:cs typeface="Arial" charset="0"/>
              </a:rPr>
              <a:t>psi+w_e</a:t>
            </a:r>
            <a:r>
              <a:rPr lang="en-US" sz="1200" kern="1200" dirty="0">
                <a:solidFill>
                  <a:schemeClr val="tx1"/>
                </a:solidFill>
                <a:latin typeface="Arial" charset="0"/>
                <a:ea typeface="Arial" charset="0"/>
                <a:cs typeface="Arial" charset="0"/>
              </a:rPr>
              <a:t>)^2} \\</a:t>
            </a:r>
          </a:p>
          <a:p>
            <a:r>
              <a:rPr lang="en-US" sz="1200" kern="1200" dirty="0">
                <a:solidFill>
                  <a:schemeClr val="tx1"/>
                </a:solidFill>
                <a:latin typeface="Arial" charset="0"/>
                <a:ea typeface="Arial" charset="0"/>
                <a:cs typeface="Arial" charset="0"/>
              </a:rPr>
              <a:t>            &amp;=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V_a</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psi+w_n</a:t>
            </a:r>
            <a:r>
              <a:rPr lang="en-US" sz="1200" kern="1200" dirty="0">
                <a:solidFill>
                  <a:schemeClr val="tx1"/>
                </a:solidFill>
                <a:latin typeface="Arial" charset="0"/>
                <a:ea typeface="Arial" charset="0"/>
                <a:cs typeface="Arial" charset="0"/>
              </a:rPr>
              <a:t>)(\dot{V}_a\</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\psi-</a:t>
            </a:r>
            <a:r>
              <a:rPr lang="en-US" sz="1200" kern="1200" dirty="0" err="1">
                <a:solidFill>
                  <a:schemeClr val="tx1"/>
                </a:solidFill>
                <a:latin typeface="Arial" charset="0"/>
                <a:ea typeface="Arial" charset="0"/>
                <a:cs typeface="Arial" charset="0"/>
              </a:rPr>
              <a:t>V_a</a:t>
            </a:r>
            <a:r>
              <a:rPr lang="en-US" sz="1200" kern="1200" dirty="0">
                <a:solidFill>
                  <a:schemeClr val="tx1"/>
                </a:solidFill>
                <a:latin typeface="Arial" charset="0"/>
                <a:ea typeface="Arial" charset="0"/>
                <a:cs typeface="Arial" charset="0"/>
              </a:rPr>
              <a:t>\dot{\psi}\sin\psi+\dot{w}_n)+(</a:t>
            </a:r>
            <a:r>
              <a:rPr lang="en-US" sz="1200" kern="1200" dirty="0" err="1">
                <a:solidFill>
                  <a:schemeClr val="tx1"/>
                </a:solidFill>
                <a:latin typeface="Arial" charset="0"/>
                <a:ea typeface="Arial" charset="0"/>
                <a:cs typeface="Arial" charset="0"/>
              </a:rPr>
              <a:t>V_a</a:t>
            </a:r>
            <a:r>
              <a:rPr lang="en-US" sz="1200" kern="1200" dirty="0">
                <a:solidFill>
                  <a:schemeClr val="tx1"/>
                </a:solidFill>
                <a:latin typeface="Arial" charset="0"/>
                <a:ea typeface="Arial" charset="0"/>
                <a:cs typeface="Arial" charset="0"/>
              </a:rPr>
              <a:t>\sin\</a:t>
            </a:r>
            <a:r>
              <a:rPr lang="en-US" sz="1200" kern="1200" dirty="0" err="1">
                <a:solidFill>
                  <a:schemeClr val="tx1"/>
                </a:solidFill>
                <a:latin typeface="Arial" charset="0"/>
                <a:ea typeface="Arial" charset="0"/>
                <a:cs typeface="Arial" charset="0"/>
              </a:rPr>
              <a:t>psi+w_e</a:t>
            </a:r>
            <a:r>
              <a:rPr lang="en-US" sz="1200" kern="1200" dirty="0">
                <a:solidFill>
                  <a:schemeClr val="tx1"/>
                </a:solidFill>
                <a:latin typeface="Arial" charset="0"/>
                <a:ea typeface="Arial" charset="0"/>
                <a:cs typeface="Arial" charset="0"/>
              </a:rPr>
              <a:t>)(\dot{V}_a\sin\</a:t>
            </a:r>
            <a:r>
              <a:rPr lang="en-US" sz="1200" kern="1200" dirty="0" err="1">
                <a:solidFill>
                  <a:schemeClr val="tx1"/>
                </a:solidFill>
                <a:latin typeface="Arial" charset="0"/>
                <a:ea typeface="Arial" charset="0"/>
                <a:cs typeface="Arial" charset="0"/>
              </a:rPr>
              <a:t>psi+V_a</a:t>
            </a:r>
            <a:r>
              <a:rPr lang="en-US" sz="1200" kern="1200" dirty="0">
                <a:solidFill>
                  <a:schemeClr val="tx1"/>
                </a:solidFill>
                <a:latin typeface="Arial" charset="0"/>
                <a:ea typeface="Arial" charset="0"/>
                <a:cs typeface="Arial" charset="0"/>
              </a:rPr>
              <a:t>\dot{\psi}\</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\psi+\dot{w}_e)}{</a:t>
            </a:r>
            <a:r>
              <a:rPr lang="en-US" sz="1200" kern="1200" dirty="0" err="1">
                <a:solidFill>
                  <a:schemeClr val="tx1"/>
                </a:solidFill>
                <a:latin typeface="Arial" charset="0"/>
                <a:ea typeface="Arial" charset="0"/>
                <a:cs typeface="Arial" charset="0"/>
              </a:rPr>
              <a:t>V_g</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\end{align*}</a:t>
            </a:r>
          </a:p>
          <a:p>
            <a:r>
              <a:rPr lang="en-US" sz="1200" kern="1200" dirty="0">
                <a:solidFill>
                  <a:schemeClr val="tx1"/>
                </a:solidFill>
                <a:latin typeface="Arial" charset="0"/>
                <a:ea typeface="Arial" charset="0"/>
                <a:cs typeface="Arial" charset="0"/>
              </a:rPr>
              <a:t>Assuming that wind and airspeed are constant:</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\dot{V}_g =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V_a</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psi+w_n</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V_a</a:t>
            </a:r>
            <a:r>
              <a:rPr lang="en-US" sz="1200" kern="1200" dirty="0">
                <a:solidFill>
                  <a:schemeClr val="tx1"/>
                </a:solidFill>
                <a:latin typeface="Arial" charset="0"/>
                <a:ea typeface="Arial" charset="0"/>
                <a:cs typeface="Arial" charset="0"/>
              </a:rPr>
              <a:t>\dot{\psi}\sin\psi)+(</a:t>
            </a:r>
            <a:r>
              <a:rPr lang="en-US" sz="1200" kern="1200" dirty="0" err="1">
                <a:solidFill>
                  <a:schemeClr val="tx1"/>
                </a:solidFill>
                <a:latin typeface="Arial" charset="0"/>
                <a:ea typeface="Arial" charset="0"/>
                <a:cs typeface="Arial" charset="0"/>
              </a:rPr>
              <a:t>V_a</a:t>
            </a:r>
            <a:r>
              <a:rPr lang="en-US" sz="1200" kern="1200" dirty="0">
                <a:solidFill>
                  <a:schemeClr val="tx1"/>
                </a:solidFill>
                <a:latin typeface="Arial" charset="0"/>
                <a:ea typeface="Arial" charset="0"/>
                <a:cs typeface="Arial" charset="0"/>
              </a:rPr>
              <a:t>\sin\</a:t>
            </a:r>
            <a:r>
              <a:rPr lang="en-US" sz="1200" kern="1200" dirty="0" err="1">
                <a:solidFill>
                  <a:schemeClr val="tx1"/>
                </a:solidFill>
                <a:latin typeface="Arial" charset="0"/>
                <a:ea typeface="Arial" charset="0"/>
                <a:cs typeface="Arial" charset="0"/>
              </a:rPr>
              <a:t>psi+w_e</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V_a</a:t>
            </a:r>
            <a:r>
              <a:rPr lang="en-US" sz="1200" kern="1200" dirty="0">
                <a:solidFill>
                  <a:schemeClr val="tx1"/>
                </a:solidFill>
                <a:latin typeface="Arial" charset="0"/>
                <a:ea typeface="Arial" charset="0"/>
                <a:cs typeface="Arial" charset="0"/>
              </a:rPr>
              <a:t>\dot{\psi}\</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\psi)}{</a:t>
            </a:r>
            <a:r>
              <a:rPr lang="en-US" sz="1200" kern="1200" dirty="0" err="1">
                <a:solidFill>
                  <a:schemeClr val="tx1"/>
                </a:solidFill>
                <a:latin typeface="Arial" charset="0"/>
                <a:ea typeface="Arial" charset="0"/>
                <a:cs typeface="Arial" charset="0"/>
              </a:rPr>
              <a:t>V_g</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endParaRPr lang="en-US" dirty="0"/>
          </a:p>
        </p:txBody>
      </p:sp>
      <p:sp>
        <p:nvSpPr>
          <p:cNvPr id="4" name="Slide Number Placeholder 3"/>
          <p:cNvSpPr>
            <a:spLocks noGrp="1"/>
          </p:cNvSpPr>
          <p:nvPr>
            <p:ph type="sldNum" sz="quarter" idx="10"/>
          </p:nvPr>
        </p:nvSpPr>
        <p:spPr/>
        <p:txBody>
          <a:bodyPr/>
          <a:lstStyle/>
          <a:p>
            <a:fld id="{88A220D4-8918-2B41-8381-D87E20881A2A}" type="slidenum">
              <a:rPr lang="en-US" smtClean="0"/>
              <a:pPr/>
              <a:t>44</a:t>
            </a:fld>
            <a:endParaRPr lang="en-US"/>
          </a:p>
        </p:txBody>
      </p:sp>
    </p:spTree>
    <p:extLst>
      <p:ext uri="{BB962C8B-B14F-4D97-AF65-F5344CB8AC3E}">
        <p14:creationId xmlns:p14="http://schemas.microsoft.com/office/powerpoint/2010/main" val="147087107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Evolution of $\chi$:</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\dot{\chi}=\</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{g}{</a:t>
            </a:r>
            <a:r>
              <a:rPr lang="en-US" sz="1200" kern="1200" dirty="0" err="1">
                <a:solidFill>
                  <a:schemeClr val="tx1"/>
                </a:solidFill>
                <a:latin typeface="Arial" charset="0"/>
                <a:ea typeface="Arial" charset="0"/>
                <a:cs typeface="Arial" charset="0"/>
              </a:rPr>
              <a:t>V_g</a:t>
            </a:r>
            <a:r>
              <a:rPr lang="en-US" sz="1200" kern="1200" dirty="0">
                <a:solidFill>
                  <a:schemeClr val="tx1"/>
                </a:solidFill>
                <a:latin typeface="Arial" charset="0"/>
                <a:ea typeface="Arial" charset="0"/>
                <a:cs typeface="Arial" charset="0"/>
              </a:rPr>
              <a:t>}\tan\phi\</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(\chi-\psi)</a:t>
            </a:r>
          </a:p>
          <a:p>
            <a:r>
              <a:rPr lang="en-US" sz="1200" kern="1200" dirty="0">
                <a:solidFill>
                  <a:schemeClr val="tx1"/>
                </a:solidFill>
                <a:latin typeface="Arial" charset="0"/>
                <a:ea typeface="Arial" charset="0"/>
                <a:cs typeface="Arial" charset="0"/>
              </a:rPr>
              <a:t>\]</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Assuming that wind is constant:</a:t>
            </a:r>
          </a:p>
          <a:p>
            <a:r>
              <a:rPr lang="en-US" sz="1200" kern="1200" dirty="0">
                <a:solidFill>
                  <a:schemeClr val="tx1"/>
                </a:solidFill>
                <a:latin typeface="Arial" charset="0"/>
                <a:ea typeface="Arial" charset="0"/>
                <a:cs typeface="Arial" charset="0"/>
              </a:rPr>
              <a:t>\begin{align*}</a:t>
            </a:r>
          </a:p>
          <a:p>
            <a:r>
              <a:rPr lang="pl-PL" sz="1200" kern="1200" dirty="0">
                <a:solidFill>
                  <a:schemeClr val="tx1"/>
                </a:solidFill>
                <a:latin typeface="Arial" charset="0"/>
                <a:ea typeface="Arial" charset="0"/>
                <a:cs typeface="Arial" charset="0"/>
              </a:rPr>
              <a:t>  \</a:t>
            </a:r>
            <a:r>
              <a:rPr lang="pl-PL" sz="1200" kern="1200" dirty="0" err="1">
                <a:solidFill>
                  <a:schemeClr val="tx1"/>
                </a:solidFill>
                <a:latin typeface="Arial" charset="0"/>
                <a:ea typeface="Arial" charset="0"/>
                <a:cs typeface="Arial" charset="0"/>
              </a:rPr>
              <a:t>dot</a:t>
            </a:r>
            <a:r>
              <a:rPr lang="pl-PL" sz="1200" kern="1200" dirty="0">
                <a:solidFill>
                  <a:schemeClr val="tx1"/>
                </a:solidFill>
                <a:latin typeface="Arial" charset="0"/>
                <a:ea typeface="Arial" charset="0"/>
                <a:cs typeface="Arial" charset="0"/>
              </a:rPr>
              <a:t>{w}_n &amp;= 0 \\</a:t>
            </a:r>
          </a:p>
          <a:p>
            <a:r>
              <a:rPr lang="pl-PL" sz="1200" kern="1200" dirty="0">
                <a:solidFill>
                  <a:schemeClr val="tx1"/>
                </a:solidFill>
                <a:latin typeface="Arial" charset="0"/>
                <a:ea typeface="Arial" charset="0"/>
                <a:cs typeface="Arial" charset="0"/>
              </a:rPr>
              <a:t>  \</a:t>
            </a:r>
            <a:r>
              <a:rPr lang="pl-PL" sz="1200" kern="1200" dirty="0" err="1">
                <a:solidFill>
                  <a:schemeClr val="tx1"/>
                </a:solidFill>
                <a:latin typeface="Arial" charset="0"/>
                <a:ea typeface="Arial" charset="0"/>
                <a:cs typeface="Arial" charset="0"/>
              </a:rPr>
              <a:t>dot</a:t>
            </a:r>
            <a:r>
              <a:rPr lang="pl-PL" sz="1200" kern="1200" dirty="0">
                <a:solidFill>
                  <a:schemeClr val="tx1"/>
                </a:solidFill>
                <a:latin typeface="Arial" charset="0"/>
                <a:ea typeface="Arial" charset="0"/>
                <a:cs typeface="Arial" charset="0"/>
              </a:rPr>
              <a:t>{w}_e &amp;= 0</a:t>
            </a:r>
          </a:p>
          <a:p>
            <a:r>
              <a:rPr lang="pl-PL" sz="1200" kern="1200" dirty="0">
                <a:solidFill>
                  <a:schemeClr val="tx1"/>
                </a:solidFill>
                <a:latin typeface="Arial" charset="0"/>
                <a:ea typeface="Arial" charset="0"/>
                <a:cs typeface="Arial" charset="0"/>
              </a:rPr>
              <a:t>\end{</a:t>
            </a:r>
            <a:r>
              <a:rPr lang="pl-PL" sz="1200" kern="1200" dirty="0" err="1">
                <a:solidFill>
                  <a:schemeClr val="tx1"/>
                </a:solidFill>
                <a:latin typeface="Arial" charset="0"/>
                <a:ea typeface="Arial" charset="0"/>
                <a:cs typeface="Arial" charset="0"/>
              </a:rPr>
              <a:t>align</a:t>
            </a:r>
            <a:r>
              <a:rPr lang="pl-PL" sz="1200" kern="1200" dirty="0">
                <a:solidFill>
                  <a:schemeClr val="tx1"/>
                </a:solidFill>
                <a:latin typeface="Arial" charset="0"/>
                <a:ea typeface="Arial" charset="0"/>
                <a:cs typeface="Arial" charset="0"/>
              </a:rPr>
              <a:t>*}</a:t>
            </a:r>
          </a:p>
          <a:p>
            <a:endParaRPr lang="pl-PL" sz="1200" kern="1200" dirty="0">
              <a:solidFill>
                <a:schemeClr val="tx1"/>
              </a:solidFill>
              <a:latin typeface="Arial" charset="0"/>
              <a:ea typeface="Arial" charset="0"/>
              <a:cs typeface="Arial" charset="0"/>
            </a:endParaRPr>
          </a:p>
          <a:p>
            <a:r>
              <a:rPr lang="pl-PL" sz="1200" kern="1200" dirty="0">
                <a:solidFill>
                  <a:schemeClr val="tx1"/>
                </a:solidFill>
                <a:latin typeface="Arial" charset="0"/>
                <a:ea typeface="Arial" charset="0"/>
                <a:cs typeface="Arial" charset="0"/>
              </a:rPr>
              <a:t>\</a:t>
            </a:r>
            <a:r>
              <a:rPr lang="pl-PL" sz="1200" kern="1200" dirty="0" err="1">
                <a:solidFill>
                  <a:schemeClr val="tx1"/>
                </a:solidFill>
                <a:latin typeface="Arial" charset="0"/>
                <a:ea typeface="Arial" charset="0"/>
                <a:cs typeface="Arial" charset="0"/>
              </a:rPr>
              <a:t>noindent</a:t>
            </a:r>
            <a:endParaRPr lang="pl-PL" sz="1200" kern="1200" dirty="0">
              <a:solidFill>
                <a:schemeClr val="tx1"/>
              </a:solidFill>
              <a:latin typeface="Arial" charset="0"/>
              <a:ea typeface="Arial" charset="0"/>
              <a:cs typeface="Arial" charset="0"/>
            </a:endParaRPr>
          </a:p>
          <a:p>
            <a:r>
              <a:rPr lang="pl-PL" sz="1200" kern="1200" dirty="0">
                <a:solidFill>
                  <a:schemeClr val="tx1"/>
                </a:solidFill>
                <a:latin typeface="Arial" charset="0"/>
                <a:ea typeface="Arial" charset="0"/>
                <a:cs typeface="Arial" charset="0"/>
              </a:rPr>
              <a:t>From </a:t>
            </a:r>
            <a:r>
              <a:rPr lang="pl-PL" sz="1200" kern="1200" dirty="0" err="1">
                <a:solidFill>
                  <a:schemeClr val="tx1"/>
                </a:solidFill>
                <a:latin typeface="Arial" charset="0"/>
                <a:ea typeface="Arial" charset="0"/>
                <a:cs typeface="Arial" charset="0"/>
              </a:rPr>
              <a:t>kinematics</a:t>
            </a:r>
            <a:r>
              <a:rPr lang="pl-PL" sz="1200" kern="1200" dirty="0">
                <a:solidFill>
                  <a:schemeClr val="tx1"/>
                </a:solidFill>
                <a:latin typeface="Arial" charset="0"/>
                <a:ea typeface="Arial" charset="0"/>
                <a:cs typeface="Arial" charset="0"/>
              </a:rPr>
              <a:t>, </a:t>
            </a:r>
            <a:r>
              <a:rPr lang="pl-PL" sz="1200" kern="1200" dirty="0" err="1">
                <a:solidFill>
                  <a:schemeClr val="tx1"/>
                </a:solidFill>
                <a:latin typeface="Arial" charset="0"/>
                <a:ea typeface="Arial" charset="0"/>
                <a:cs typeface="Arial" charset="0"/>
              </a:rPr>
              <a:t>evolution</a:t>
            </a:r>
            <a:r>
              <a:rPr lang="pl-PL" sz="1200" kern="1200" dirty="0">
                <a:solidFill>
                  <a:schemeClr val="tx1"/>
                </a:solidFill>
                <a:latin typeface="Arial" charset="0"/>
                <a:ea typeface="Arial" charset="0"/>
                <a:cs typeface="Arial" charset="0"/>
              </a:rPr>
              <a:t> of $\psi$:</a:t>
            </a:r>
          </a:p>
          <a:p>
            <a:r>
              <a:rPr lang="pl-PL" sz="1200" kern="1200" dirty="0">
                <a:solidFill>
                  <a:schemeClr val="tx1"/>
                </a:solidFill>
                <a:latin typeface="Arial" charset="0"/>
                <a:ea typeface="Arial" charset="0"/>
                <a:cs typeface="Arial" charset="0"/>
              </a:rPr>
              <a:t>\</a:t>
            </a:r>
            <a:r>
              <a:rPr lang="pl-PL" sz="1200" kern="1200" dirty="0" err="1">
                <a:solidFill>
                  <a:schemeClr val="tx1"/>
                </a:solidFill>
                <a:latin typeface="Arial" charset="0"/>
                <a:ea typeface="Arial" charset="0"/>
                <a:cs typeface="Arial" charset="0"/>
              </a:rPr>
              <a:t>begin</a:t>
            </a:r>
            <a:r>
              <a:rPr lang="pl-PL" sz="1200" kern="1200" dirty="0">
                <a:solidFill>
                  <a:schemeClr val="tx1"/>
                </a:solidFill>
                <a:latin typeface="Arial" charset="0"/>
                <a:ea typeface="Arial" charset="0"/>
                <a:cs typeface="Arial" charset="0"/>
              </a:rPr>
              <a:t>{</a:t>
            </a:r>
            <a:r>
              <a:rPr lang="pl-PL" sz="1200" kern="1200" dirty="0" err="1">
                <a:solidFill>
                  <a:schemeClr val="tx1"/>
                </a:solidFill>
                <a:latin typeface="Arial" charset="0"/>
                <a:ea typeface="Arial" charset="0"/>
                <a:cs typeface="Arial" charset="0"/>
              </a:rPr>
              <a:t>equation</a:t>
            </a:r>
            <a:r>
              <a:rPr lang="pl-PL" sz="1200" kern="1200" dirty="0">
                <a:solidFill>
                  <a:schemeClr val="tx1"/>
                </a:solidFill>
                <a:latin typeface="Arial" charset="0"/>
                <a:ea typeface="Arial" charset="0"/>
                <a:cs typeface="Arial" charset="0"/>
              </a:rPr>
              <a:t>*}</a:t>
            </a:r>
          </a:p>
          <a:p>
            <a:r>
              <a:rPr lang="pl-PL" sz="1200" kern="1200" dirty="0">
                <a:solidFill>
                  <a:schemeClr val="tx1"/>
                </a:solidFill>
                <a:latin typeface="Arial" charset="0"/>
                <a:ea typeface="Arial" charset="0"/>
                <a:cs typeface="Arial" charset="0"/>
              </a:rPr>
              <a:t>\</a:t>
            </a:r>
            <a:r>
              <a:rPr lang="pl-PL" sz="1200" kern="1200" dirty="0" err="1">
                <a:solidFill>
                  <a:schemeClr val="tx1"/>
                </a:solidFill>
                <a:latin typeface="Arial" charset="0"/>
                <a:ea typeface="Arial" charset="0"/>
                <a:cs typeface="Arial" charset="0"/>
              </a:rPr>
              <a:t>dot</a:t>
            </a:r>
            <a:r>
              <a:rPr lang="pl-PL" sz="1200" kern="1200" dirty="0">
                <a:solidFill>
                  <a:schemeClr val="tx1"/>
                </a:solidFill>
                <a:latin typeface="Arial" charset="0"/>
                <a:ea typeface="Arial" charset="0"/>
                <a:cs typeface="Arial" charset="0"/>
              </a:rPr>
              <a:t>{\psi} = q\</a:t>
            </a:r>
            <a:r>
              <a:rPr lang="pl-PL" sz="1200" kern="1200" dirty="0" err="1">
                <a:solidFill>
                  <a:schemeClr val="tx1"/>
                </a:solidFill>
                <a:latin typeface="Arial" charset="0"/>
                <a:ea typeface="Arial" charset="0"/>
                <a:cs typeface="Arial" charset="0"/>
              </a:rPr>
              <a:t>frac</a:t>
            </a:r>
            <a:r>
              <a:rPr lang="pl-PL" sz="1200" kern="1200" dirty="0">
                <a:solidFill>
                  <a:schemeClr val="tx1"/>
                </a:solidFill>
                <a:latin typeface="Arial" charset="0"/>
                <a:ea typeface="Arial" charset="0"/>
                <a:cs typeface="Arial" charset="0"/>
              </a:rPr>
              <a:t>{\sin\phi}{\cos\</a:t>
            </a:r>
            <a:r>
              <a:rPr lang="pl-PL" sz="1200" kern="1200" dirty="0" err="1">
                <a:solidFill>
                  <a:schemeClr val="tx1"/>
                </a:solidFill>
                <a:latin typeface="Arial" charset="0"/>
                <a:ea typeface="Arial" charset="0"/>
                <a:cs typeface="Arial" charset="0"/>
              </a:rPr>
              <a:t>theta</a:t>
            </a:r>
            <a:r>
              <a:rPr lang="pl-PL" sz="1200" kern="1200" dirty="0">
                <a:solidFill>
                  <a:schemeClr val="tx1"/>
                </a:solidFill>
                <a:latin typeface="Arial" charset="0"/>
                <a:ea typeface="Arial" charset="0"/>
                <a:cs typeface="Arial" charset="0"/>
              </a:rPr>
              <a:t>} + r\</a:t>
            </a:r>
            <a:r>
              <a:rPr lang="pl-PL" sz="1200" kern="1200" dirty="0" err="1">
                <a:solidFill>
                  <a:schemeClr val="tx1"/>
                </a:solidFill>
                <a:latin typeface="Arial" charset="0"/>
                <a:ea typeface="Arial" charset="0"/>
                <a:cs typeface="Arial" charset="0"/>
              </a:rPr>
              <a:t>frac</a:t>
            </a:r>
            <a:r>
              <a:rPr lang="pl-PL" sz="1200" kern="1200" dirty="0">
                <a:solidFill>
                  <a:schemeClr val="tx1"/>
                </a:solidFill>
                <a:latin typeface="Arial" charset="0"/>
                <a:ea typeface="Arial" charset="0"/>
                <a:cs typeface="Arial" charset="0"/>
              </a:rPr>
              <a:t>{\cos\phi}{\cos\</a:t>
            </a:r>
            <a:r>
              <a:rPr lang="pl-PL" sz="1200" kern="1200" dirty="0" err="1">
                <a:solidFill>
                  <a:schemeClr val="tx1"/>
                </a:solidFill>
                <a:latin typeface="Arial" charset="0"/>
                <a:ea typeface="Arial" charset="0"/>
                <a:cs typeface="Arial" charset="0"/>
              </a:rPr>
              <a:t>theta</a:t>
            </a:r>
            <a:r>
              <a:rPr lang="pl-PL" sz="1200" kern="1200" dirty="0">
                <a:solidFill>
                  <a:schemeClr val="tx1"/>
                </a:solidFill>
                <a:latin typeface="Arial" charset="0"/>
                <a:ea typeface="Arial" charset="0"/>
                <a:cs typeface="Arial" charset="0"/>
              </a:rPr>
              <a:t>}</a:t>
            </a:r>
          </a:p>
          <a:p>
            <a:r>
              <a:rPr lang="pl-PL" sz="1200" kern="1200" dirty="0">
                <a:solidFill>
                  <a:schemeClr val="tx1"/>
                </a:solidFill>
                <a:latin typeface="Arial" charset="0"/>
                <a:ea typeface="Arial" charset="0"/>
                <a:cs typeface="Arial" charset="0"/>
              </a:rPr>
              <a:t>\end{</a:t>
            </a:r>
            <a:r>
              <a:rPr lang="pl-PL" sz="1200" kern="1200" dirty="0" err="1">
                <a:solidFill>
                  <a:schemeClr val="tx1"/>
                </a:solidFill>
                <a:latin typeface="Arial" charset="0"/>
                <a:ea typeface="Arial" charset="0"/>
                <a:cs typeface="Arial" charset="0"/>
              </a:rPr>
              <a:t>equation</a:t>
            </a:r>
            <a:r>
              <a:rPr lang="pl-PL" sz="1200" kern="1200" dirty="0">
                <a:solidFill>
                  <a:schemeClr val="tx1"/>
                </a:solidFill>
                <a:latin typeface="Arial" charset="0"/>
                <a:ea typeface="Arial" charset="0"/>
                <a:cs typeface="Arial" charset="0"/>
              </a:rPr>
              <a:t>*}</a:t>
            </a:r>
            <a:endParaRPr lang="en-US" dirty="0"/>
          </a:p>
        </p:txBody>
      </p:sp>
      <p:sp>
        <p:nvSpPr>
          <p:cNvPr id="4" name="Slide Number Placeholder 3"/>
          <p:cNvSpPr>
            <a:spLocks noGrp="1"/>
          </p:cNvSpPr>
          <p:nvPr>
            <p:ph type="sldNum" sz="quarter" idx="10"/>
          </p:nvPr>
        </p:nvSpPr>
        <p:spPr/>
        <p:txBody>
          <a:bodyPr/>
          <a:lstStyle/>
          <a:p>
            <a:fld id="{88A220D4-8918-2B41-8381-D87E20881A2A}" type="slidenum">
              <a:rPr lang="en-US" smtClean="0"/>
              <a:pPr/>
              <a:t>46</a:t>
            </a:fld>
            <a:endParaRPr lang="en-US"/>
          </a:p>
        </p:txBody>
      </p:sp>
    </p:spTree>
    <p:extLst>
      <p:ext uri="{BB962C8B-B14F-4D97-AF65-F5344CB8AC3E}">
        <p14:creationId xmlns:p14="http://schemas.microsoft.com/office/powerpoint/2010/main" val="36187852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hu-HU" sz="1200" kern="1200" dirty="0">
                <a:solidFill>
                  <a:schemeClr val="tx1"/>
                </a:solidFill>
                <a:latin typeface="Arial" charset="0"/>
                <a:ea typeface="Arial" charset="0"/>
                <a:cs typeface="Arial" charset="0"/>
              </a:rPr>
              <a:t>\hat{p} &amp;= \mathit{LPF}(y_{\text{gyro,x}}) \\</a:t>
            </a:r>
          </a:p>
          <a:p>
            <a:r>
              <a:rPr lang="hu-HU" sz="1200" kern="1200" dirty="0">
                <a:solidFill>
                  <a:schemeClr val="tx1"/>
                </a:solidFill>
                <a:latin typeface="Arial" charset="0"/>
                <a:ea typeface="Arial" charset="0"/>
                <a:cs typeface="Arial" charset="0"/>
              </a:rPr>
              <a:t>\hat{q} &amp;= \mathit{LPF}(y_{\text{gyro,y}}) \\</a:t>
            </a:r>
          </a:p>
          <a:p>
            <a:r>
              <a:rPr lang="hu-HU" sz="1200" kern="1200" dirty="0">
                <a:solidFill>
                  <a:schemeClr val="tx1"/>
                </a:solidFill>
                <a:latin typeface="Arial" charset="0"/>
                <a:ea typeface="Arial" charset="0"/>
                <a:cs typeface="Arial" charset="0"/>
              </a:rPr>
              <a:t>\hat{r} &amp;= \mathit{LPF}(y_{\text{gyro,z}}) \\</a:t>
            </a:r>
          </a:p>
          <a:p>
            <a:r>
              <a:rPr lang="en-US" sz="1200" kern="1200" dirty="0">
                <a:solidFill>
                  <a:schemeClr val="tx1"/>
                </a:solidFill>
                <a:latin typeface="Arial" charset="0"/>
                <a:ea typeface="Arial" charset="0"/>
                <a:cs typeface="Arial" charset="0"/>
              </a:rPr>
              <a:t>\hat{h} &amp;=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mathit</a:t>
            </a:r>
            <a:r>
              <a:rPr lang="en-US" sz="1200" kern="1200" dirty="0">
                <a:solidFill>
                  <a:schemeClr val="tx1"/>
                </a:solidFill>
                <a:latin typeface="Arial" charset="0"/>
                <a:ea typeface="Arial" charset="0"/>
                <a:cs typeface="Arial" charset="0"/>
              </a:rPr>
              <a:t>{LPF}(y_{\text{static </a:t>
            </a:r>
            <a:r>
              <a:rPr lang="en-US" sz="1200" kern="1200" dirty="0" err="1">
                <a:solidFill>
                  <a:schemeClr val="tx1"/>
                </a:solidFill>
                <a:latin typeface="Arial" charset="0"/>
                <a:ea typeface="Arial" charset="0"/>
                <a:cs typeface="Arial" charset="0"/>
              </a:rPr>
              <a:t>pres</a:t>
            </a:r>
            <a:r>
              <a:rPr lang="en-US" sz="1200" kern="1200" dirty="0">
                <a:solidFill>
                  <a:schemeClr val="tx1"/>
                </a:solidFill>
                <a:latin typeface="Arial" charset="0"/>
                <a:ea typeface="Arial" charset="0"/>
                <a:cs typeface="Arial" charset="0"/>
              </a:rPr>
              <a:t>}})}{\rho g} \\</a:t>
            </a:r>
          </a:p>
          <a:p>
            <a:r>
              <a:rPr lang="en-US" sz="1200" kern="1200" dirty="0">
                <a:solidFill>
                  <a:schemeClr val="tx1"/>
                </a:solidFill>
                <a:latin typeface="Arial" charset="0"/>
                <a:ea typeface="Arial" charset="0"/>
                <a:cs typeface="Arial" charset="0"/>
              </a:rPr>
              <a:t>\hat{V}_a &amp;= \sqrt{\frac{2}{\rho}\</a:t>
            </a:r>
            <a:r>
              <a:rPr lang="en-US" sz="1200" kern="1200" dirty="0" err="1">
                <a:solidFill>
                  <a:schemeClr val="tx1"/>
                </a:solidFill>
                <a:latin typeface="Arial" charset="0"/>
                <a:ea typeface="Arial" charset="0"/>
                <a:cs typeface="Arial" charset="0"/>
              </a:rPr>
              <a:t>mathit</a:t>
            </a:r>
            <a:r>
              <a:rPr lang="en-US" sz="1200" kern="1200" dirty="0">
                <a:solidFill>
                  <a:schemeClr val="tx1"/>
                </a:solidFill>
                <a:latin typeface="Arial" charset="0"/>
                <a:ea typeface="Arial" charset="0"/>
                <a:cs typeface="Arial" charset="0"/>
              </a:rPr>
              <a:t>{LPF}(y_{\text{diff </a:t>
            </a:r>
            <a:r>
              <a:rPr lang="en-US" sz="1200" kern="1200" dirty="0" err="1">
                <a:solidFill>
                  <a:schemeClr val="tx1"/>
                </a:solidFill>
                <a:latin typeface="Arial" charset="0"/>
                <a:ea typeface="Arial" charset="0"/>
                <a:cs typeface="Arial" charset="0"/>
              </a:rPr>
              <a:t>pres</a:t>
            </a:r>
            <a:r>
              <a:rPr lang="en-US" sz="1200" kern="1200" dirty="0">
                <a:solidFill>
                  <a:schemeClr val="tx1"/>
                </a:solidFill>
                <a:latin typeface="Arial" charset="0"/>
                <a:ea typeface="Arial" charset="0"/>
                <a:cs typeface="Arial" charset="0"/>
              </a:rPr>
              <a:t>}})}</a:t>
            </a:r>
          </a:p>
          <a:p>
            <a:endParaRPr lang="en-US" sz="1200" kern="1200" dirty="0">
              <a:solidFill>
                <a:schemeClr val="tx1"/>
              </a:solidFill>
              <a:latin typeface="Arial" charset="0"/>
              <a:cs typeface="Arial" charset="0"/>
            </a:endParaRPr>
          </a:p>
          <a:p>
            <a:r>
              <a:rPr lang="en-US" sz="1200" kern="1200" dirty="0">
                <a:solidFill>
                  <a:schemeClr val="tx1"/>
                </a:solidFill>
                <a:effectLst/>
                <a:latin typeface="Arial" charset="0"/>
                <a:ea typeface="Arial" charset="0"/>
                <a:cs typeface="Arial" charset="0"/>
              </a:rPr>
              <a:t>y_{\text{</a:t>
            </a:r>
            <a:r>
              <a:rPr lang="en-US" sz="1200" kern="1200" dirty="0" err="1">
                <a:solidFill>
                  <a:schemeClr val="tx1"/>
                </a:solidFill>
                <a:effectLst/>
                <a:latin typeface="Arial" charset="0"/>
                <a:ea typeface="Arial" charset="0"/>
                <a:cs typeface="Arial" charset="0"/>
              </a:rPr>
              <a:t>gyro,x</a:t>
            </a:r>
            <a:r>
              <a:rPr lang="en-US" sz="1200" kern="1200" dirty="0">
                <a:solidFill>
                  <a:schemeClr val="tx1"/>
                </a:solidFill>
                <a:effectLst/>
                <a:latin typeface="Arial" charset="0"/>
                <a:ea typeface="Arial" charset="0"/>
                <a:cs typeface="Arial" charset="0"/>
              </a:rPr>
              <a:t>}} &amp;= p + \</a:t>
            </a:r>
            <a:r>
              <a:rPr lang="en-US" sz="1200" kern="1200" dirty="0" err="1">
                <a:solidFill>
                  <a:schemeClr val="tx1"/>
                </a:solidFill>
                <a:effectLst/>
                <a:latin typeface="Arial" charset="0"/>
                <a:ea typeface="Arial" charset="0"/>
                <a:cs typeface="Arial" charset="0"/>
              </a:rPr>
              <a:t>beta_p</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eta_p</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y_{\text{</a:t>
            </a:r>
            <a:r>
              <a:rPr lang="en-US" sz="1200" kern="1200" dirty="0" err="1">
                <a:solidFill>
                  <a:schemeClr val="tx1"/>
                </a:solidFill>
                <a:effectLst/>
                <a:latin typeface="Arial" charset="0"/>
                <a:ea typeface="Arial" charset="0"/>
                <a:cs typeface="Arial" charset="0"/>
              </a:rPr>
              <a:t>gyro,y</a:t>
            </a:r>
            <a:r>
              <a:rPr lang="en-US" sz="1200" kern="1200" dirty="0">
                <a:solidFill>
                  <a:schemeClr val="tx1"/>
                </a:solidFill>
                <a:effectLst/>
                <a:latin typeface="Arial" charset="0"/>
                <a:ea typeface="Arial" charset="0"/>
                <a:cs typeface="Arial" charset="0"/>
              </a:rPr>
              <a:t>}} &amp;= q + \</a:t>
            </a:r>
            <a:r>
              <a:rPr lang="en-US" sz="1200" kern="1200" dirty="0" err="1">
                <a:solidFill>
                  <a:schemeClr val="tx1"/>
                </a:solidFill>
                <a:effectLst/>
                <a:latin typeface="Arial" charset="0"/>
                <a:ea typeface="Arial" charset="0"/>
                <a:cs typeface="Arial" charset="0"/>
              </a:rPr>
              <a:t>beta_q</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eta_q</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y_{\text{</a:t>
            </a:r>
            <a:r>
              <a:rPr lang="en-US" sz="1200" kern="1200" dirty="0" err="1">
                <a:solidFill>
                  <a:schemeClr val="tx1"/>
                </a:solidFill>
                <a:effectLst/>
                <a:latin typeface="Arial" charset="0"/>
                <a:ea typeface="Arial" charset="0"/>
                <a:cs typeface="Arial" charset="0"/>
              </a:rPr>
              <a:t>gyro,z</a:t>
            </a:r>
            <a:r>
              <a:rPr lang="en-US" sz="1200" kern="1200" dirty="0">
                <a:solidFill>
                  <a:schemeClr val="tx1"/>
                </a:solidFill>
                <a:effectLst/>
                <a:latin typeface="Arial" charset="0"/>
                <a:ea typeface="Arial" charset="0"/>
                <a:cs typeface="Arial" charset="0"/>
              </a:rPr>
              <a:t>}} &amp;= r + \</a:t>
            </a:r>
            <a:r>
              <a:rPr lang="en-US" sz="1200" kern="1200" dirty="0" err="1">
                <a:solidFill>
                  <a:schemeClr val="tx1"/>
                </a:solidFill>
                <a:effectLst/>
                <a:latin typeface="Arial" charset="0"/>
                <a:ea typeface="Arial" charset="0"/>
                <a:cs typeface="Arial" charset="0"/>
              </a:rPr>
              <a:t>beta_r</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eta_r</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y_{\text{abs </a:t>
            </a:r>
            <a:r>
              <a:rPr lang="en-US" sz="1200" kern="1200" dirty="0" err="1">
                <a:solidFill>
                  <a:schemeClr val="tx1"/>
                </a:solidFill>
                <a:effectLst/>
                <a:latin typeface="Arial" charset="0"/>
                <a:ea typeface="Arial" charset="0"/>
                <a:cs typeface="Arial" charset="0"/>
              </a:rPr>
              <a:t>pres</a:t>
            </a:r>
            <a:r>
              <a:rPr lang="en-US" sz="1200" kern="1200" dirty="0">
                <a:solidFill>
                  <a:schemeClr val="tx1"/>
                </a:solidFill>
                <a:effectLst/>
                <a:latin typeface="Arial" charset="0"/>
                <a:ea typeface="Arial" charset="0"/>
                <a:cs typeface="Arial" charset="0"/>
              </a:rPr>
              <a:t>}} &amp;= \rho g h + \beta_{\text{abs}} + \eta_{\text{abs}} \\</a:t>
            </a:r>
          </a:p>
          <a:p>
            <a:r>
              <a:rPr lang="en-US" sz="1200" kern="1200" dirty="0">
                <a:solidFill>
                  <a:schemeClr val="tx1"/>
                </a:solidFill>
                <a:effectLst/>
                <a:latin typeface="Arial" charset="0"/>
                <a:ea typeface="Arial" charset="0"/>
                <a:cs typeface="Arial" charset="0"/>
              </a:rPr>
              <a:t>y_{\text{diff </a:t>
            </a:r>
            <a:r>
              <a:rPr lang="en-US" sz="1200" kern="1200" dirty="0" err="1">
                <a:solidFill>
                  <a:schemeClr val="tx1"/>
                </a:solidFill>
                <a:effectLst/>
                <a:latin typeface="Arial" charset="0"/>
                <a:ea typeface="Arial" charset="0"/>
                <a:cs typeface="Arial" charset="0"/>
              </a:rPr>
              <a:t>pres</a:t>
            </a:r>
            <a:r>
              <a:rPr lang="en-US" sz="1200" kern="1200" dirty="0">
                <a:solidFill>
                  <a:schemeClr val="tx1"/>
                </a:solidFill>
                <a:effectLst/>
                <a:latin typeface="Arial" charset="0"/>
                <a:ea typeface="Arial" charset="0"/>
                <a:cs typeface="Arial" charset="0"/>
              </a:rPr>
              <a:t>}} &amp;= \frac{1}{2}\rho V_a^2 + \beta_{\text{diff}} + \eta_{\text{diff}}</a:t>
            </a:r>
          </a:p>
          <a:p>
            <a:endParaRPr lang="en-US" dirty="0"/>
          </a:p>
        </p:txBody>
      </p:sp>
      <p:sp>
        <p:nvSpPr>
          <p:cNvPr id="4" name="Slide Number Placeholder 3"/>
          <p:cNvSpPr>
            <a:spLocks noGrp="1"/>
          </p:cNvSpPr>
          <p:nvPr>
            <p:ph type="sldNum" sz="quarter" idx="10"/>
          </p:nvPr>
        </p:nvSpPr>
        <p:spPr/>
        <p:txBody>
          <a:bodyPr/>
          <a:lstStyle/>
          <a:p>
            <a:fld id="{88A220D4-8918-2B41-8381-D87E20881A2A}" type="slidenum">
              <a:rPr lang="en-US" smtClean="0"/>
              <a:pPr/>
              <a:t>5</a:t>
            </a:fld>
            <a:endParaRPr lang="en-US"/>
          </a:p>
        </p:txBody>
      </p:sp>
    </p:spTree>
    <p:extLst>
      <p:ext uri="{BB962C8B-B14F-4D97-AF65-F5344CB8AC3E}">
        <p14:creationId xmlns:p14="http://schemas.microsoft.com/office/powerpoint/2010/main" val="42159364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Define:  \\</a:t>
            </a:r>
          </a:p>
          <a:p>
            <a:r>
              <a:rPr lang="pl-PL" sz="1200" kern="1200" dirty="0">
                <a:solidFill>
                  <a:schemeClr val="tx1"/>
                </a:solidFill>
                <a:latin typeface="Arial" charset="0"/>
                <a:ea typeface="Arial" charset="0"/>
                <a:cs typeface="Arial" charset="0"/>
              </a:rPr>
              <a:t>$x=(</a:t>
            </a:r>
            <a:r>
              <a:rPr lang="pl-PL" sz="1200" kern="1200" dirty="0" err="1">
                <a:solidFill>
                  <a:schemeClr val="tx1"/>
                </a:solidFill>
                <a:latin typeface="Arial" charset="0"/>
                <a:ea typeface="Arial" charset="0"/>
                <a:cs typeface="Arial" charset="0"/>
              </a:rPr>
              <a:t>p_n,p_e,V_g</a:t>
            </a:r>
            <a:r>
              <a:rPr lang="pl-PL" sz="1200" kern="1200" dirty="0">
                <a:solidFill>
                  <a:schemeClr val="tx1"/>
                </a:solidFill>
                <a:latin typeface="Arial" charset="0"/>
                <a:ea typeface="Arial" charset="0"/>
                <a:cs typeface="Arial" charset="0"/>
              </a:rPr>
              <a:t>,\</a:t>
            </a:r>
            <a:r>
              <a:rPr lang="pl-PL" sz="1200" kern="1200" dirty="0" err="1">
                <a:solidFill>
                  <a:schemeClr val="tx1"/>
                </a:solidFill>
                <a:latin typeface="Arial" charset="0"/>
                <a:ea typeface="Arial" charset="0"/>
                <a:cs typeface="Arial" charset="0"/>
              </a:rPr>
              <a:t>chi,w_n,w_e</a:t>
            </a:r>
            <a:r>
              <a:rPr lang="pl-PL" sz="1200" kern="1200" dirty="0">
                <a:solidFill>
                  <a:schemeClr val="tx1"/>
                </a:solidFill>
                <a:latin typeface="Arial" charset="0"/>
                <a:ea typeface="Arial" charset="0"/>
                <a:cs typeface="Arial" charset="0"/>
              </a:rPr>
              <a:t>,\psi)^{\top}$ \\</a:t>
            </a:r>
          </a:p>
          <a:p>
            <a:r>
              <a:rPr lang="en-US" sz="1200" kern="1200" dirty="0">
                <a:solidFill>
                  <a:schemeClr val="tx1"/>
                </a:solidFill>
                <a:latin typeface="Arial" charset="0"/>
                <a:ea typeface="Arial" charset="0"/>
                <a:cs typeface="Arial" charset="0"/>
              </a:rPr>
              <a:t>$u=(</a:t>
            </a:r>
            <a:r>
              <a:rPr lang="en-US" sz="1200" kern="1200" dirty="0" err="1">
                <a:solidFill>
                  <a:schemeClr val="tx1"/>
                </a:solidFill>
                <a:latin typeface="Arial" charset="0"/>
                <a:ea typeface="Arial" charset="0"/>
                <a:cs typeface="Arial" charset="0"/>
              </a:rPr>
              <a:t>V_a</a:t>
            </a:r>
            <a:r>
              <a:rPr lang="en-US" sz="1200" kern="1200" dirty="0">
                <a:solidFill>
                  <a:schemeClr val="tx1"/>
                </a:solidFill>
                <a:latin typeface="Arial" charset="0"/>
                <a:ea typeface="Arial" charset="0"/>
                <a:cs typeface="Arial" charset="0"/>
              </a:rPr>
              <a:t>, q, r, \phi, \theta)^{\top}$ \\</a:t>
            </a:r>
          </a:p>
          <a:p>
            <a:r>
              <a:rPr lang="en-US" sz="1200" kern="1200" dirty="0">
                <a:solidFill>
                  <a:schemeClr val="tx1"/>
                </a:solidFill>
                <a:latin typeface="Arial" charset="0"/>
                <a:ea typeface="Arial" charset="0"/>
                <a:cs typeface="Arial" charset="0"/>
              </a:rPr>
              <a:t>\\</a:t>
            </a:r>
          </a:p>
          <a:p>
            <a:r>
              <a:rPr lang="en-US" sz="1200" kern="1200" dirty="0" err="1">
                <a:solidFill>
                  <a:schemeClr val="tx1"/>
                </a:solidFill>
                <a:latin typeface="Arial" charset="0"/>
                <a:ea typeface="Arial" charset="0"/>
                <a:cs typeface="Arial" charset="0"/>
              </a:rPr>
              <a:t>Jacobian</a:t>
            </a:r>
            <a:r>
              <a:rPr lang="en-US" sz="1200" kern="1200" dirty="0">
                <a:solidFill>
                  <a:schemeClr val="tx1"/>
                </a:solidFill>
                <a:latin typeface="Arial" charset="0"/>
                <a:ea typeface="Arial" charset="0"/>
                <a:cs typeface="Arial" charset="0"/>
              </a:rPr>
              <a:t> of $f$:</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pde</a:t>
            </a:r>
            <a:r>
              <a:rPr lang="en-US" sz="1200" kern="1200" dirty="0">
                <a:solidFill>
                  <a:schemeClr val="tx1"/>
                </a:solidFill>
                <a:latin typeface="Arial" charset="0"/>
                <a:ea typeface="Arial" charset="0"/>
                <a:cs typeface="Arial" charset="0"/>
              </a:rPr>
              <a:t>{f}{x} =</a:t>
            </a:r>
          </a:p>
          <a:p>
            <a:r>
              <a:rPr lang="en-US" sz="1200" kern="1200" dirty="0">
                <a:solidFill>
                  <a:schemeClr val="tx1"/>
                </a:solidFill>
                <a:latin typeface="Arial" charset="0"/>
                <a:ea typeface="Arial" charset="0"/>
                <a:cs typeface="Arial" charset="0"/>
              </a:rPr>
              <a:t>    \begin{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it-IT" sz="1200" kern="1200" dirty="0">
                <a:solidFill>
                  <a:schemeClr val="tx1"/>
                </a:solidFill>
                <a:latin typeface="Arial" charset="0"/>
                <a:ea typeface="Arial" charset="0"/>
                <a:cs typeface="Arial" charset="0"/>
              </a:rPr>
              <a:t>    0 &amp; 0 &amp; \cos\chi  &amp; -</a:t>
            </a:r>
            <a:r>
              <a:rPr lang="it-IT" sz="1200" kern="1200" dirty="0" err="1">
                <a:solidFill>
                  <a:schemeClr val="tx1"/>
                </a:solidFill>
                <a:latin typeface="Arial" charset="0"/>
                <a:ea typeface="Arial" charset="0"/>
                <a:cs typeface="Arial" charset="0"/>
              </a:rPr>
              <a:t>V_g</a:t>
            </a:r>
            <a:r>
              <a:rPr lang="it-IT" sz="1200" kern="1200" dirty="0">
                <a:solidFill>
                  <a:schemeClr val="tx1"/>
                </a:solidFill>
                <a:latin typeface="Arial" charset="0"/>
                <a:ea typeface="Arial" charset="0"/>
                <a:cs typeface="Arial" charset="0"/>
              </a:rPr>
              <a:t>\sin\chi &amp; 0 &amp; 0 &amp; 0 \\</a:t>
            </a:r>
          </a:p>
          <a:p>
            <a:r>
              <a:rPr lang="it-IT" sz="1200" kern="1200" dirty="0">
                <a:solidFill>
                  <a:schemeClr val="tx1"/>
                </a:solidFill>
                <a:latin typeface="Arial" charset="0"/>
                <a:ea typeface="Arial" charset="0"/>
                <a:cs typeface="Arial" charset="0"/>
              </a:rPr>
              <a:t>    0 &amp; 0 &amp; \sin\chi  &amp;  </a:t>
            </a:r>
            <a:r>
              <a:rPr lang="it-IT" sz="1200" kern="1200" dirty="0" err="1">
                <a:solidFill>
                  <a:schemeClr val="tx1"/>
                </a:solidFill>
                <a:latin typeface="Arial" charset="0"/>
                <a:ea typeface="Arial" charset="0"/>
                <a:cs typeface="Arial" charset="0"/>
              </a:rPr>
              <a:t>V_g</a:t>
            </a:r>
            <a:r>
              <a:rPr lang="it-IT" sz="1200" kern="1200" dirty="0">
                <a:solidFill>
                  <a:schemeClr val="tx1"/>
                </a:solidFill>
                <a:latin typeface="Arial" charset="0"/>
                <a:ea typeface="Arial" charset="0"/>
                <a:cs typeface="Arial" charset="0"/>
              </a:rPr>
              <a:t>\cos\chi &amp; 0 &amp; 0 &amp; 0 \\</a:t>
            </a:r>
          </a:p>
          <a:p>
            <a:r>
              <a:rPr lang="en-US" sz="1200" kern="1200" dirty="0">
                <a:solidFill>
                  <a:schemeClr val="tx1"/>
                </a:solidFill>
                <a:latin typeface="Arial" charset="0"/>
                <a:ea typeface="Arial" charset="0"/>
                <a:cs typeface="Arial" charset="0"/>
              </a:rPr>
              <a:t>    0 &amp; 0 &amp;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{\dot{V}_g}{</a:t>
            </a:r>
            <a:r>
              <a:rPr lang="en-US" sz="1200" kern="1200" dirty="0" err="1">
                <a:solidFill>
                  <a:schemeClr val="tx1"/>
                </a:solidFill>
                <a:latin typeface="Arial" charset="0"/>
                <a:ea typeface="Arial" charset="0"/>
                <a:cs typeface="Arial" charset="0"/>
              </a:rPr>
              <a:t>V_g</a:t>
            </a:r>
            <a:r>
              <a:rPr lang="en-US" sz="1200" kern="1200" dirty="0">
                <a:solidFill>
                  <a:schemeClr val="tx1"/>
                </a:solidFill>
                <a:latin typeface="Arial" charset="0"/>
                <a:ea typeface="Arial" charset="0"/>
                <a:cs typeface="Arial" charset="0"/>
              </a:rPr>
              <a:t>}  &amp; 0 &amp; -\dot{\psi}</a:t>
            </a:r>
            <a:r>
              <a:rPr lang="en-US" sz="1200" kern="1200" dirty="0" err="1">
                <a:solidFill>
                  <a:schemeClr val="tx1"/>
                </a:solidFill>
                <a:latin typeface="Arial" charset="0"/>
                <a:ea typeface="Arial" charset="0"/>
                <a:cs typeface="Arial" charset="0"/>
              </a:rPr>
              <a:t>V_a</a:t>
            </a:r>
            <a:r>
              <a:rPr lang="en-US" sz="1200" kern="1200" dirty="0">
                <a:solidFill>
                  <a:schemeClr val="tx1"/>
                </a:solidFill>
                <a:latin typeface="Arial" charset="0"/>
                <a:ea typeface="Arial" charset="0"/>
                <a:cs typeface="Arial" charset="0"/>
              </a:rPr>
              <a:t>\sin\psi &amp; \dot{\psi}</a:t>
            </a:r>
            <a:r>
              <a:rPr lang="en-US" sz="1200" kern="1200" dirty="0" err="1">
                <a:solidFill>
                  <a:schemeClr val="tx1"/>
                </a:solidFill>
                <a:latin typeface="Arial" charset="0"/>
                <a:ea typeface="Arial" charset="0"/>
                <a:cs typeface="Arial" charset="0"/>
              </a:rPr>
              <a:t>V_a</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\psi &amp;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{\partial \dot{V}_g}{\partial \psi} \\</a:t>
            </a:r>
          </a:p>
          <a:p>
            <a:r>
              <a:rPr lang="en-US" sz="1200" kern="1200" dirty="0">
                <a:solidFill>
                  <a:schemeClr val="tx1"/>
                </a:solidFill>
                <a:latin typeface="Arial" charset="0"/>
                <a:ea typeface="Arial" charset="0"/>
                <a:cs typeface="Arial" charset="0"/>
              </a:rPr>
              <a:t>    0 &amp; 0 &amp;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{\partial \dot{\chi}}{\partial </a:t>
            </a:r>
            <a:r>
              <a:rPr lang="en-US" sz="1200" kern="1200" dirty="0" err="1">
                <a:solidFill>
                  <a:schemeClr val="tx1"/>
                </a:solidFill>
                <a:latin typeface="Arial" charset="0"/>
                <a:ea typeface="Arial" charset="0"/>
                <a:cs typeface="Arial" charset="0"/>
              </a:rPr>
              <a:t>V_g</a:t>
            </a:r>
            <a:r>
              <a:rPr lang="en-US" sz="1200" kern="1200" dirty="0">
                <a:solidFill>
                  <a:schemeClr val="tx1"/>
                </a:solidFill>
                <a:latin typeface="Arial" charset="0"/>
                <a:ea typeface="Arial" charset="0"/>
                <a:cs typeface="Arial" charset="0"/>
              </a:rPr>
              <a:t>} &amp;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{\partial \dot{\chi}}{\partial \chi} &amp; 0 &amp; 0 &amp;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{\partial \dot{\chi}}{\partial \psi} \\</a:t>
            </a:r>
          </a:p>
          <a:p>
            <a:r>
              <a:rPr lang="en-US" sz="1200" kern="1200" dirty="0">
                <a:solidFill>
                  <a:schemeClr val="tx1"/>
                </a:solidFill>
                <a:latin typeface="Arial" charset="0"/>
                <a:ea typeface="Arial" charset="0"/>
                <a:cs typeface="Arial" charset="0"/>
              </a:rPr>
              <a:t>    0 &amp; 0 &amp;  0 &amp; 0 &amp; 0 &amp; 0 &amp; 0 \\</a:t>
            </a:r>
          </a:p>
          <a:p>
            <a:r>
              <a:rPr lang="en-US" sz="1200" kern="1200" dirty="0">
                <a:solidFill>
                  <a:schemeClr val="tx1"/>
                </a:solidFill>
                <a:latin typeface="Arial" charset="0"/>
                <a:ea typeface="Arial" charset="0"/>
                <a:cs typeface="Arial" charset="0"/>
              </a:rPr>
              <a:t>    0 &amp; 0 &amp;  0 &amp; 0 &amp; 0 &amp; 0 &amp; 0 \\</a:t>
            </a:r>
          </a:p>
          <a:p>
            <a:r>
              <a:rPr lang="en-US" sz="1200" kern="1200" dirty="0">
                <a:solidFill>
                  <a:schemeClr val="tx1"/>
                </a:solidFill>
                <a:latin typeface="Arial" charset="0"/>
                <a:ea typeface="Arial" charset="0"/>
                <a:cs typeface="Arial" charset="0"/>
              </a:rPr>
              <a:t>    0 &amp; 0 &amp;  0 &amp; 0 &amp; 0 &amp; 0 &amp; 0</a:t>
            </a:r>
          </a:p>
          <a:p>
            <a:r>
              <a:rPr lang="en-US" sz="1200" kern="1200" dirty="0">
                <a:solidFill>
                  <a:schemeClr val="tx1"/>
                </a:solidFill>
                <a:latin typeface="Arial" charset="0"/>
                <a:ea typeface="Arial" charset="0"/>
                <a:cs typeface="Arial" charset="0"/>
              </a:rPr>
              <a:t>    \end{</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where </a:t>
            </a:r>
          </a:p>
          <a:p>
            <a:r>
              <a:rPr lang="en-US" sz="1200" kern="1200" dirty="0">
                <a:solidFill>
                  <a:schemeClr val="tx1"/>
                </a:solidFill>
                <a:latin typeface="Arial" charset="0"/>
                <a:ea typeface="Arial" charset="0"/>
                <a:cs typeface="Arial" charset="0"/>
              </a:rPr>
              <a:t>\begin{align*}</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{\partial \dot{V}_g}{\partial \psi} &amp;=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{-\dot{\psi}</a:t>
            </a:r>
            <a:r>
              <a:rPr lang="en-US" sz="1200" kern="1200" dirty="0" err="1">
                <a:solidFill>
                  <a:schemeClr val="tx1"/>
                </a:solidFill>
                <a:latin typeface="Arial" charset="0"/>
                <a:ea typeface="Arial" charset="0"/>
                <a:cs typeface="Arial" charset="0"/>
              </a:rPr>
              <a:t>V_a</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w_n</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psi+w_e</a:t>
            </a:r>
            <a:r>
              <a:rPr lang="en-US" sz="1200" kern="1200" dirty="0">
                <a:solidFill>
                  <a:schemeClr val="tx1"/>
                </a:solidFill>
                <a:latin typeface="Arial" charset="0"/>
                <a:ea typeface="Arial" charset="0"/>
                <a:cs typeface="Arial" charset="0"/>
              </a:rPr>
              <a:t>\sin\psi)}{</a:t>
            </a:r>
            <a:r>
              <a:rPr lang="en-US" sz="1200" kern="1200" dirty="0" err="1">
                <a:solidFill>
                  <a:schemeClr val="tx1"/>
                </a:solidFill>
                <a:latin typeface="Arial" charset="0"/>
                <a:ea typeface="Arial" charset="0"/>
                <a:cs typeface="Arial" charset="0"/>
              </a:rPr>
              <a:t>V_g</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{\partial \dot{\chi}}{\partial </a:t>
            </a:r>
            <a:r>
              <a:rPr lang="en-US" sz="1200" kern="1200" dirty="0" err="1">
                <a:solidFill>
                  <a:schemeClr val="tx1"/>
                </a:solidFill>
                <a:latin typeface="Arial" charset="0"/>
                <a:ea typeface="Arial" charset="0"/>
                <a:cs typeface="Arial" charset="0"/>
              </a:rPr>
              <a:t>V_g</a:t>
            </a:r>
            <a:r>
              <a:rPr lang="en-US" sz="1200" kern="1200" dirty="0">
                <a:solidFill>
                  <a:schemeClr val="tx1"/>
                </a:solidFill>
                <a:latin typeface="Arial" charset="0"/>
                <a:ea typeface="Arial" charset="0"/>
                <a:cs typeface="Arial" charset="0"/>
              </a:rPr>
              <a:t>} &amp;=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{g}{V_g^2}\tan\phi\</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(\chi-\psi) \\</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{\partial \dot{\chi}}{\partial \chi} &amp;=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{g}{</a:t>
            </a:r>
            <a:r>
              <a:rPr lang="en-US" sz="1200" kern="1200" dirty="0" err="1">
                <a:solidFill>
                  <a:schemeClr val="tx1"/>
                </a:solidFill>
                <a:latin typeface="Arial" charset="0"/>
                <a:ea typeface="Arial" charset="0"/>
                <a:cs typeface="Arial" charset="0"/>
              </a:rPr>
              <a:t>V_g</a:t>
            </a:r>
            <a:r>
              <a:rPr lang="en-US" sz="1200" kern="1200" dirty="0">
                <a:solidFill>
                  <a:schemeClr val="tx1"/>
                </a:solidFill>
                <a:latin typeface="Arial" charset="0"/>
                <a:ea typeface="Arial" charset="0"/>
                <a:cs typeface="Arial" charset="0"/>
              </a:rPr>
              <a:t>}\tan\phi\sin(\chi-\psi) \\</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{\partial \dot{\chi}}{\partial \psi} &amp;=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{g}{</a:t>
            </a:r>
            <a:r>
              <a:rPr lang="en-US" sz="1200" kern="1200" dirty="0" err="1">
                <a:solidFill>
                  <a:schemeClr val="tx1"/>
                </a:solidFill>
                <a:latin typeface="Arial" charset="0"/>
                <a:ea typeface="Arial" charset="0"/>
                <a:cs typeface="Arial" charset="0"/>
              </a:rPr>
              <a:t>V_g</a:t>
            </a:r>
            <a:r>
              <a:rPr lang="en-US" sz="1200" kern="1200" dirty="0">
                <a:solidFill>
                  <a:schemeClr val="tx1"/>
                </a:solidFill>
                <a:latin typeface="Arial" charset="0"/>
                <a:ea typeface="Arial" charset="0"/>
                <a:cs typeface="Arial" charset="0"/>
              </a:rPr>
              <a:t>}\tan\phi\sin(\chi-\psi) \\</a:t>
            </a:r>
          </a:p>
          <a:p>
            <a:r>
              <a:rPr lang="en-US" sz="1200" kern="1200" dirty="0">
                <a:solidFill>
                  <a:schemeClr val="tx1"/>
                </a:solidFill>
                <a:latin typeface="Arial" charset="0"/>
                <a:ea typeface="Arial" charset="0"/>
                <a:cs typeface="Arial" charset="0"/>
              </a:rPr>
              <a:t>\end{align*}</a:t>
            </a:r>
          </a:p>
          <a:p>
            <a:endParaRPr lang="en-US" dirty="0"/>
          </a:p>
        </p:txBody>
      </p:sp>
      <p:sp>
        <p:nvSpPr>
          <p:cNvPr id="4" name="Slide Number Placeholder 3"/>
          <p:cNvSpPr>
            <a:spLocks noGrp="1"/>
          </p:cNvSpPr>
          <p:nvPr>
            <p:ph type="sldNum" sz="quarter" idx="10"/>
          </p:nvPr>
        </p:nvSpPr>
        <p:spPr/>
        <p:txBody>
          <a:bodyPr/>
          <a:lstStyle/>
          <a:p>
            <a:fld id="{88A220D4-8918-2B41-8381-D87E20881A2A}" type="slidenum">
              <a:rPr lang="en-US" smtClean="0"/>
              <a:pPr/>
              <a:t>47</a:t>
            </a:fld>
            <a:endParaRPr lang="en-US"/>
          </a:p>
        </p:txBody>
      </p:sp>
    </p:spTree>
    <p:extLst>
      <p:ext uri="{BB962C8B-B14F-4D97-AF65-F5344CB8AC3E}">
        <p14:creationId xmlns:p14="http://schemas.microsoft.com/office/powerpoint/2010/main" val="275293508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Define:  \\</a:t>
            </a:r>
          </a:p>
          <a:p>
            <a:r>
              <a:rPr lang="pl-PL" sz="1200" kern="1200" dirty="0">
                <a:solidFill>
                  <a:schemeClr val="tx1"/>
                </a:solidFill>
                <a:latin typeface="Arial" charset="0"/>
                <a:ea typeface="Arial" charset="0"/>
                <a:cs typeface="Arial" charset="0"/>
              </a:rPr>
              <a:t>$x=(</a:t>
            </a:r>
            <a:r>
              <a:rPr lang="pl-PL" sz="1200" kern="1200" dirty="0" err="1">
                <a:solidFill>
                  <a:schemeClr val="tx1"/>
                </a:solidFill>
                <a:latin typeface="Arial" charset="0"/>
                <a:ea typeface="Arial" charset="0"/>
                <a:cs typeface="Arial" charset="0"/>
              </a:rPr>
              <a:t>p_n,p_e,V_g</a:t>
            </a:r>
            <a:r>
              <a:rPr lang="pl-PL" sz="1200" kern="1200" dirty="0">
                <a:solidFill>
                  <a:schemeClr val="tx1"/>
                </a:solidFill>
                <a:latin typeface="Arial" charset="0"/>
                <a:ea typeface="Arial" charset="0"/>
                <a:cs typeface="Arial" charset="0"/>
              </a:rPr>
              <a:t>,\</a:t>
            </a:r>
            <a:r>
              <a:rPr lang="pl-PL" sz="1200" kern="1200" dirty="0" err="1">
                <a:solidFill>
                  <a:schemeClr val="tx1"/>
                </a:solidFill>
                <a:latin typeface="Arial" charset="0"/>
                <a:ea typeface="Arial" charset="0"/>
                <a:cs typeface="Arial" charset="0"/>
              </a:rPr>
              <a:t>chi,w_n,w_e</a:t>
            </a:r>
            <a:r>
              <a:rPr lang="pl-PL" sz="1200" kern="1200" dirty="0">
                <a:solidFill>
                  <a:schemeClr val="tx1"/>
                </a:solidFill>
                <a:latin typeface="Arial" charset="0"/>
                <a:ea typeface="Arial" charset="0"/>
                <a:cs typeface="Arial" charset="0"/>
              </a:rPr>
              <a:t>,\psi)^{\top}$ \\</a:t>
            </a:r>
          </a:p>
          <a:p>
            <a:r>
              <a:rPr lang="en-US" sz="1200" kern="1200" dirty="0">
                <a:solidFill>
                  <a:schemeClr val="tx1"/>
                </a:solidFill>
                <a:latin typeface="Arial" charset="0"/>
                <a:ea typeface="Arial" charset="0"/>
                <a:cs typeface="Arial" charset="0"/>
              </a:rPr>
              <a:t>$u=(</a:t>
            </a:r>
            <a:r>
              <a:rPr lang="en-US" sz="1200" kern="1200" dirty="0" err="1">
                <a:solidFill>
                  <a:schemeClr val="tx1"/>
                </a:solidFill>
                <a:latin typeface="Arial" charset="0"/>
                <a:ea typeface="Arial" charset="0"/>
                <a:cs typeface="Arial" charset="0"/>
              </a:rPr>
              <a:t>V_a</a:t>
            </a:r>
            <a:r>
              <a:rPr lang="en-US" sz="1200" kern="1200" dirty="0">
                <a:solidFill>
                  <a:schemeClr val="tx1"/>
                </a:solidFill>
                <a:latin typeface="Arial" charset="0"/>
                <a:ea typeface="Arial" charset="0"/>
                <a:cs typeface="Arial" charset="0"/>
              </a:rPr>
              <a:t>, q, r, \phi, \theta)^{\top}$ \\</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For measurements, use GPS signals for north and east position $(</a:t>
            </a:r>
            <a:r>
              <a:rPr lang="en-US" sz="1200" kern="1200" dirty="0" err="1">
                <a:solidFill>
                  <a:schemeClr val="tx1"/>
                </a:solidFill>
                <a:latin typeface="Arial" charset="0"/>
                <a:ea typeface="Arial" charset="0"/>
                <a:cs typeface="Arial" charset="0"/>
              </a:rPr>
              <a:t>p_n,p_e</a:t>
            </a:r>
            <a:r>
              <a:rPr lang="en-US" sz="1200" kern="1200" dirty="0">
                <a:solidFill>
                  <a:schemeClr val="tx1"/>
                </a:solidFill>
                <a:latin typeface="Arial" charset="0"/>
                <a:ea typeface="Arial" charset="0"/>
                <a:cs typeface="Arial" charset="0"/>
              </a:rPr>
              <a:t>)$, ground speed $(</a:t>
            </a:r>
            <a:r>
              <a:rPr lang="en-US" sz="1200" kern="1200" dirty="0" err="1">
                <a:solidFill>
                  <a:schemeClr val="tx1"/>
                </a:solidFill>
                <a:latin typeface="Arial" charset="0"/>
                <a:ea typeface="Arial" charset="0"/>
                <a:cs typeface="Arial" charset="0"/>
              </a:rPr>
              <a:t>V_g</a:t>
            </a:r>
            <a:r>
              <a:rPr lang="en-US" sz="1200" kern="1200" dirty="0">
                <a:solidFill>
                  <a:schemeClr val="tx1"/>
                </a:solidFill>
                <a:latin typeface="Arial" charset="0"/>
                <a:ea typeface="Arial" charset="0"/>
                <a:cs typeface="Arial" charset="0"/>
              </a:rPr>
              <a:t>)$, and course $(\chi)$ </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vspace</a:t>
            </a:r>
            <a:r>
              <a:rPr lang="en-US" sz="1200" kern="1200" dirty="0">
                <a:solidFill>
                  <a:schemeClr val="tx1"/>
                </a:solidFill>
                <a:latin typeface="Arial" charset="0"/>
                <a:ea typeface="Arial" charset="0"/>
                <a:cs typeface="Arial" charset="0"/>
              </a:rPr>
              <a:t>{.5cm}</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Notice that states are not independent -- related by wind triangle</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vspace</a:t>
            </a:r>
            <a:r>
              <a:rPr lang="en-US" sz="1200" kern="1200" dirty="0">
                <a:solidFill>
                  <a:schemeClr val="tx1"/>
                </a:solidFill>
                <a:latin typeface="Arial" charset="0"/>
                <a:ea typeface="Arial" charset="0"/>
                <a:cs typeface="Arial" charset="0"/>
              </a:rPr>
              <a:t>{.5cm}</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Use wind triangle relations to introduce two pseudo measurements. \\</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Assume $\gamma=\</a:t>
            </a:r>
            <a:r>
              <a:rPr lang="en-US" sz="1200" kern="1200" dirty="0" err="1">
                <a:solidFill>
                  <a:schemeClr val="tx1"/>
                </a:solidFill>
                <a:latin typeface="Arial" charset="0"/>
                <a:ea typeface="Arial" charset="0"/>
                <a:cs typeface="Arial" charset="0"/>
              </a:rPr>
              <a:t>gamma_a</a:t>
            </a:r>
            <a:r>
              <a:rPr lang="en-US" sz="1200" kern="1200" dirty="0">
                <a:solidFill>
                  <a:schemeClr val="tx1"/>
                </a:solidFill>
                <a:latin typeface="Arial" charset="0"/>
                <a:ea typeface="Arial" charset="0"/>
                <a:cs typeface="Arial" charset="0"/>
              </a:rPr>
              <a:t>=0$:</a:t>
            </a:r>
          </a:p>
          <a:p>
            <a:r>
              <a:rPr lang="en-US" sz="1200" kern="1200" dirty="0">
                <a:solidFill>
                  <a:schemeClr val="tx1"/>
                </a:solidFill>
                <a:latin typeface="Arial" charset="0"/>
                <a:ea typeface="Arial" charset="0"/>
                <a:cs typeface="Arial" charset="0"/>
              </a:rPr>
              <a:t>\begin{align*}</a:t>
            </a:r>
          </a:p>
          <a:p>
            <a:r>
              <a:rPr lang="it-IT" sz="1200" kern="1200" dirty="0" err="1">
                <a:solidFill>
                  <a:schemeClr val="tx1"/>
                </a:solidFill>
                <a:latin typeface="Arial" charset="0"/>
                <a:ea typeface="Arial" charset="0"/>
                <a:cs typeface="Arial" charset="0"/>
              </a:rPr>
              <a:t>V_a</a:t>
            </a:r>
            <a:r>
              <a:rPr lang="it-IT" sz="1200" kern="1200" dirty="0">
                <a:solidFill>
                  <a:schemeClr val="tx1"/>
                </a:solidFill>
                <a:latin typeface="Arial" charset="0"/>
                <a:ea typeface="Arial" charset="0"/>
                <a:cs typeface="Arial" charset="0"/>
              </a:rPr>
              <a:t>\cos\psi + </a:t>
            </a:r>
            <a:r>
              <a:rPr lang="it-IT" sz="1200" kern="1200" dirty="0" err="1">
                <a:solidFill>
                  <a:schemeClr val="tx1"/>
                </a:solidFill>
                <a:latin typeface="Arial" charset="0"/>
                <a:ea typeface="Arial" charset="0"/>
                <a:cs typeface="Arial" charset="0"/>
              </a:rPr>
              <a:t>w_n</a:t>
            </a:r>
            <a:r>
              <a:rPr lang="it-IT" sz="1200" kern="1200" dirty="0">
                <a:solidFill>
                  <a:schemeClr val="tx1"/>
                </a:solidFill>
                <a:latin typeface="Arial" charset="0"/>
                <a:ea typeface="Arial" charset="0"/>
                <a:cs typeface="Arial" charset="0"/>
              </a:rPr>
              <a:t> &amp;= </a:t>
            </a:r>
            <a:r>
              <a:rPr lang="it-IT" sz="1200" kern="1200" dirty="0" err="1">
                <a:solidFill>
                  <a:schemeClr val="tx1"/>
                </a:solidFill>
                <a:latin typeface="Arial" charset="0"/>
                <a:ea typeface="Arial" charset="0"/>
                <a:cs typeface="Arial" charset="0"/>
              </a:rPr>
              <a:t>V_g</a:t>
            </a:r>
            <a:r>
              <a:rPr lang="it-IT" sz="1200" kern="1200" dirty="0">
                <a:solidFill>
                  <a:schemeClr val="tx1"/>
                </a:solidFill>
                <a:latin typeface="Arial" charset="0"/>
                <a:ea typeface="Arial" charset="0"/>
                <a:cs typeface="Arial" charset="0"/>
              </a:rPr>
              <a:t>\cos\chi \\</a:t>
            </a:r>
          </a:p>
          <a:p>
            <a:r>
              <a:rPr lang="it-IT" sz="1200" kern="1200" dirty="0" err="1">
                <a:solidFill>
                  <a:schemeClr val="tx1"/>
                </a:solidFill>
                <a:latin typeface="Arial" charset="0"/>
                <a:ea typeface="Arial" charset="0"/>
                <a:cs typeface="Arial" charset="0"/>
              </a:rPr>
              <a:t>V_a</a:t>
            </a:r>
            <a:r>
              <a:rPr lang="it-IT" sz="1200" kern="1200" dirty="0">
                <a:solidFill>
                  <a:schemeClr val="tx1"/>
                </a:solidFill>
                <a:latin typeface="Arial" charset="0"/>
                <a:ea typeface="Arial" charset="0"/>
                <a:cs typeface="Arial" charset="0"/>
              </a:rPr>
              <a:t>\sin\psi + </a:t>
            </a:r>
            <a:r>
              <a:rPr lang="it-IT" sz="1200" kern="1200" dirty="0" err="1">
                <a:solidFill>
                  <a:schemeClr val="tx1"/>
                </a:solidFill>
                <a:latin typeface="Arial" charset="0"/>
                <a:ea typeface="Arial" charset="0"/>
                <a:cs typeface="Arial" charset="0"/>
              </a:rPr>
              <a:t>w_e</a:t>
            </a:r>
            <a:r>
              <a:rPr lang="it-IT" sz="1200" kern="1200" dirty="0">
                <a:solidFill>
                  <a:schemeClr val="tx1"/>
                </a:solidFill>
                <a:latin typeface="Arial" charset="0"/>
                <a:ea typeface="Arial" charset="0"/>
                <a:cs typeface="Arial" charset="0"/>
              </a:rPr>
              <a:t> &amp;= </a:t>
            </a:r>
            <a:r>
              <a:rPr lang="it-IT" sz="1200" kern="1200" dirty="0" err="1">
                <a:solidFill>
                  <a:schemeClr val="tx1"/>
                </a:solidFill>
                <a:latin typeface="Arial" charset="0"/>
                <a:ea typeface="Arial" charset="0"/>
                <a:cs typeface="Arial" charset="0"/>
              </a:rPr>
              <a:t>V_g</a:t>
            </a:r>
            <a:r>
              <a:rPr lang="it-IT" sz="1200" kern="1200" dirty="0">
                <a:solidFill>
                  <a:schemeClr val="tx1"/>
                </a:solidFill>
                <a:latin typeface="Arial" charset="0"/>
                <a:ea typeface="Arial" charset="0"/>
                <a:cs typeface="Arial" charset="0"/>
              </a:rPr>
              <a:t>\sin\chi</a:t>
            </a:r>
          </a:p>
          <a:p>
            <a:r>
              <a:rPr lang="it-IT" sz="1200" kern="1200" dirty="0">
                <a:solidFill>
                  <a:schemeClr val="tx1"/>
                </a:solidFill>
                <a:latin typeface="Arial" charset="0"/>
                <a:ea typeface="Arial" charset="0"/>
                <a:cs typeface="Arial" charset="0"/>
              </a:rPr>
              <a:t>\end{</a:t>
            </a:r>
            <a:r>
              <a:rPr lang="it-IT" sz="1200" kern="1200" dirty="0" err="1">
                <a:solidFill>
                  <a:schemeClr val="tx1"/>
                </a:solidFill>
                <a:latin typeface="Arial" charset="0"/>
                <a:ea typeface="Arial" charset="0"/>
                <a:cs typeface="Arial" charset="0"/>
              </a:rPr>
              <a:t>align</a:t>
            </a:r>
            <a:r>
              <a:rPr lang="it-IT" sz="1200" kern="1200" dirty="0">
                <a:solidFill>
                  <a:schemeClr val="tx1"/>
                </a:solidFill>
                <a:latin typeface="Arial" charset="0"/>
                <a:ea typeface="Arial" charset="0"/>
                <a:cs typeface="Arial" charset="0"/>
              </a:rPr>
              <a:t>*}</a:t>
            </a:r>
          </a:p>
          <a:p>
            <a:endParaRPr lang="it-IT" sz="1200" kern="1200" dirty="0">
              <a:solidFill>
                <a:schemeClr val="tx1"/>
              </a:solidFill>
              <a:latin typeface="Arial" charset="0"/>
              <a:ea typeface="Arial" charset="0"/>
              <a:cs typeface="Arial" charset="0"/>
            </a:endParaRPr>
          </a:p>
          <a:p>
            <a:r>
              <a:rPr lang="it-IT" sz="1200" kern="1200" dirty="0">
                <a:solidFill>
                  <a:schemeClr val="tx1"/>
                </a:solidFill>
                <a:latin typeface="Arial" charset="0"/>
                <a:ea typeface="Arial" charset="0"/>
                <a:cs typeface="Arial" charset="0"/>
              </a:rPr>
              <a:t>\</a:t>
            </a:r>
            <a:r>
              <a:rPr lang="it-IT" sz="1200" kern="1200" dirty="0" err="1">
                <a:solidFill>
                  <a:schemeClr val="tx1"/>
                </a:solidFill>
                <a:latin typeface="Arial" charset="0"/>
                <a:ea typeface="Arial" charset="0"/>
                <a:cs typeface="Arial" charset="0"/>
              </a:rPr>
              <a:t>noindent</a:t>
            </a:r>
            <a:endParaRPr lang="it-IT" sz="1200" kern="1200" dirty="0">
              <a:solidFill>
                <a:schemeClr val="tx1"/>
              </a:solidFill>
              <a:latin typeface="Arial" charset="0"/>
              <a:ea typeface="Arial" charset="0"/>
              <a:cs typeface="Arial" charset="0"/>
            </a:endParaRPr>
          </a:p>
          <a:p>
            <a:r>
              <a:rPr lang="it-IT" sz="1200" kern="1200" dirty="0">
                <a:solidFill>
                  <a:schemeClr val="tx1"/>
                </a:solidFill>
                <a:latin typeface="Arial" charset="0"/>
                <a:ea typeface="Arial" charset="0"/>
                <a:cs typeface="Arial" charset="0"/>
              </a:rPr>
              <a:t>From </a:t>
            </a:r>
            <a:r>
              <a:rPr lang="it-IT" sz="1200" kern="1200" dirty="0" err="1">
                <a:solidFill>
                  <a:schemeClr val="tx1"/>
                </a:solidFill>
                <a:latin typeface="Arial" charset="0"/>
                <a:ea typeface="Arial" charset="0"/>
                <a:cs typeface="Arial" charset="0"/>
              </a:rPr>
              <a:t>these</a:t>
            </a:r>
            <a:r>
              <a:rPr lang="it-IT" sz="1200" kern="1200" dirty="0">
                <a:solidFill>
                  <a:schemeClr val="tx1"/>
                </a:solidFill>
                <a:latin typeface="Arial" charset="0"/>
                <a:ea typeface="Arial" charset="0"/>
                <a:cs typeface="Arial" charset="0"/>
              </a:rPr>
              <a:t> </a:t>
            </a:r>
            <a:r>
              <a:rPr lang="it-IT" sz="1200" kern="1200" dirty="0" err="1">
                <a:solidFill>
                  <a:schemeClr val="tx1"/>
                </a:solidFill>
                <a:latin typeface="Arial" charset="0"/>
                <a:ea typeface="Arial" charset="0"/>
                <a:cs typeface="Arial" charset="0"/>
              </a:rPr>
              <a:t>expressions</a:t>
            </a:r>
            <a:r>
              <a:rPr lang="it-IT" sz="1200" kern="1200" dirty="0">
                <a:solidFill>
                  <a:schemeClr val="tx1"/>
                </a:solidFill>
                <a:latin typeface="Arial" charset="0"/>
                <a:ea typeface="Arial" charset="0"/>
                <a:cs typeface="Arial" charset="0"/>
              </a:rPr>
              <a:t>, </a:t>
            </a:r>
            <a:r>
              <a:rPr lang="it-IT" sz="1200" kern="1200" dirty="0" err="1">
                <a:solidFill>
                  <a:schemeClr val="tx1"/>
                </a:solidFill>
                <a:latin typeface="Arial" charset="0"/>
                <a:ea typeface="Arial" charset="0"/>
                <a:cs typeface="Arial" charset="0"/>
              </a:rPr>
              <a:t>define</a:t>
            </a:r>
            <a:r>
              <a:rPr lang="it-IT" sz="1200" kern="1200" dirty="0">
                <a:solidFill>
                  <a:schemeClr val="tx1"/>
                </a:solidFill>
                <a:latin typeface="Arial" charset="0"/>
                <a:ea typeface="Arial" charset="0"/>
                <a:cs typeface="Arial" charset="0"/>
              </a:rPr>
              <a:t> the pseudo </a:t>
            </a:r>
            <a:r>
              <a:rPr lang="it-IT" sz="1200" kern="1200" dirty="0" err="1">
                <a:solidFill>
                  <a:schemeClr val="tx1"/>
                </a:solidFill>
                <a:latin typeface="Arial" charset="0"/>
                <a:ea typeface="Arial" charset="0"/>
                <a:cs typeface="Arial" charset="0"/>
              </a:rPr>
              <a:t>measurements</a:t>
            </a:r>
            <a:endParaRPr lang="it-IT" sz="1200" kern="1200" dirty="0">
              <a:solidFill>
                <a:schemeClr val="tx1"/>
              </a:solidFill>
              <a:latin typeface="Arial" charset="0"/>
              <a:ea typeface="Arial" charset="0"/>
              <a:cs typeface="Arial" charset="0"/>
            </a:endParaRPr>
          </a:p>
          <a:p>
            <a:r>
              <a:rPr lang="it-IT" sz="1200" kern="1200" dirty="0">
                <a:solidFill>
                  <a:schemeClr val="tx1"/>
                </a:solidFill>
                <a:latin typeface="Arial" charset="0"/>
                <a:ea typeface="Arial" charset="0"/>
                <a:cs typeface="Arial" charset="0"/>
              </a:rPr>
              <a:t>\</a:t>
            </a:r>
            <a:r>
              <a:rPr lang="it-IT" sz="1200" kern="1200" dirty="0" err="1">
                <a:solidFill>
                  <a:schemeClr val="tx1"/>
                </a:solidFill>
                <a:latin typeface="Arial" charset="0"/>
                <a:ea typeface="Arial" charset="0"/>
                <a:cs typeface="Arial" charset="0"/>
              </a:rPr>
              <a:t>begin</a:t>
            </a:r>
            <a:r>
              <a:rPr lang="it-IT" sz="1200" kern="1200" dirty="0">
                <a:solidFill>
                  <a:schemeClr val="tx1"/>
                </a:solidFill>
                <a:latin typeface="Arial" charset="0"/>
                <a:ea typeface="Arial" charset="0"/>
                <a:cs typeface="Arial" charset="0"/>
              </a:rPr>
              <a:t>{</a:t>
            </a:r>
            <a:r>
              <a:rPr lang="it-IT" sz="1200" kern="1200" dirty="0" err="1">
                <a:solidFill>
                  <a:schemeClr val="tx1"/>
                </a:solidFill>
                <a:latin typeface="Arial" charset="0"/>
                <a:ea typeface="Arial" charset="0"/>
                <a:cs typeface="Arial" charset="0"/>
              </a:rPr>
              <a:t>align</a:t>
            </a:r>
            <a:r>
              <a:rPr lang="it-IT" sz="1200" kern="1200" dirty="0">
                <a:solidFill>
                  <a:schemeClr val="tx1"/>
                </a:solidFill>
                <a:latin typeface="Arial" charset="0"/>
                <a:ea typeface="Arial" charset="0"/>
                <a:cs typeface="Arial" charset="0"/>
              </a:rPr>
              <a:t>*}</a:t>
            </a:r>
          </a:p>
          <a:p>
            <a:r>
              <a:rPr lang="it-IT" sz="1200" kern="1200" dirty="0">
                <a:solidFill>
                  <a:schemeClr val="tx1"/>
                </a:solidFill>
                <a:latin typeface="Arial" charset="0"/>
                <a:ea typeface="Arial" charset="0"/>
                <a:cs typeface="Arial" charset="0"/>
              </a:rPr>
              <a:t>y_{\text{</a:t>
            </a:r>
            <a:r>
              <a:rPr lang="it-IT" sz="1200" kern="1200" dirty="0" err="1">
                <a:solidFill>
                  <a:schemeClr val="tx1"/>
                </a:solidFill>
                <a:latin typeface="Arial" charset="0"/>
                <a:ea typeface="Arial" charset="0"/>
                <a:cs typeface="Arial" charset="0"/>
              </a:rPr>
              <a:t>windtri,n</a:t>
            </a:r>
            <a:r>
              <a:rPr lang="it-IT" sz="1200" kern="1200" dirty="0">
                <a:solidFill>
                  <a:schemeClr val="tx1"/>
                </a:solidFill>
                <a:latin typeface="Arial" charset="0"/>
                <a:ea typeface="Arial" charset="0"/>
                <a:cs typeface="Arial" charset="0"/>
              </a:rPr>
              <a:t>}} &amp;= </a:t>
            </a:r>
            <a:r>
              <a:rPr lang="it-IT" sz="1200" kern="1200" dirty="0" err="1">
                <a:solidFill>
                  <a:schemeClr val="tx1"/>
                </a:solidFill>
                <a:latin typeface="Arial" charset="0"/>
                <a:ea typeface="Arial" charset="0"/>
                <a:cs typeface="Arial" charset="0"/>
              </a:rPr>
              <a:t>V_a</a:t>
            </a:r>
            <a:r>
              <a:rPr lang="it-IT" sz="1200" kern="1200" dirty="0">
                <a:solidFill>
                  <a:schemeClr val="tx1"/>
                </a:solidFill>
                <a:latin typeface="Arial" charset="0"/>
                <a:ea typeface="Arial" charset="0"/>
                <a:cs typeface="Arial" charset="0"/>
              </a:rPr>
              <a:t>\cos\psi + </a:t>
            </a:r>
            <a:r>
              <a:rPr lang="it-IT" sz="1200" kern="1200" dirty="0" err="1">
                <a:solidFill>
                  <a:schemeClr val="tx1"/>
                </a:solidFill>
                <a:latin typeface="Arial" charset="0"/>
                <a:ea typeface="Arial" charset="0"/>
                <a:cs typeface="Arial" charset="0"/>
              </a:rPr>
              <a:t>w_n</a:t>
            </a:r>
            <a:r>
              <a:rPr lang="it-IT" sz="1200" kern="1200" dirty="0">
                <a:solidFill>
                  <a:schemeClr val="tx1"/>
                </a:solidFill>
                <a:latin typeface="Arial" charset="0"/>
                <a:ea typeface="Arial" charset="0"/>
                <a:cs typeface="Arial" charset="0"/>
              </a:rPr>
              <a:t> - </a:t>
            </a:r>
            <a:r>
              <a:rPr lang="it-IT" sz="1200" kern="1200" dirty="0" err="1">
                <a:solidFill>
                  <a:schemeClr val="tx1"/>
                </a:solidFill>
                <a:latin typeface="Arial" charset="0"/>
                <a:ea typeface="Arial" charset="0"/>
                <a:cs typeface="Arial" charset="0"/>
              </a:rPr>
              <a:t>V_g</a:t>
            </a:r>
            <a:r>
              <a:rPr lang="it-IT" sz="1200" kern="1200" dirty="0">
                <a:solidFill>
                  <a:schemeClr val="tx1"/>
                </a:solidFill>
                <a:latin typeface="Arial" charset="0"/>
                <a:ea typeface="Arial" charset="0"/>
                <a:cs typeface="Arial" charset="0"/>
              </a:rPr>
              <a:t>\cos\chi \\</a:t>
            </a:r>
          </a:p>
          <a:p>
            <a:r>
              <a:rPr lang="it-IT" sz="1200" kern="1200" dirty="0">
                <a:solidFill>
                  <a:schemeClr val="tx1"/>
                </a:solidFill>
                <a:latin typeface="Arial" charset="0"/>
                <a:ea typeface="Arial" charset="0"/>
                <a:cs typeface="Arial" charset="0"/>
              </a:rPr>
              <a:t>y_{\text{</a:t>
            </a:r>
            <a:r>
              <a:rPr lang="it-IT" sz="1200" kern="1200" dirty="0" err="1">
                <a:solidFill>
                  <a:schemeClr val="tx1"/>
                </a:solidFill>
                <a:latin typeface="Arial" charset="0"/>
                <a:ea typeface="Arial" charset="0"/>
                <a:cs typeface="Arial" charset="0"/>
              </a:rPr>
              <a:t>windtri,e</a:t>
            </a:r>
            <a:r>
              <a:rPr lang="it-IT" sz="1200" kern="1200" dirty="0">
                <a:solidFill>
                  <a:schemeClr val="tx1"/>
                </a:solidFill>
                <a:latin typeface="Arial" charset="0"/>
                <a:ea typeface="Arial" charset="0"/>
                <a:cs typeface="Arial" charset="0"/>
              </a:rPr>
              <a:t>}} &amp;= </a:t>
            </a:r>
            <a:r>
              <a:rPr lang="it-IT" sz="1200" kern="1200" dirty="0" err="1">
                <a:solidFill>
                  <a:schemeClr val="tx1"/>
                </a:solidFill>
                <a:latin typeface="Arial" charset="0"/>
                <a:ea typeface="Arial" charset="0"/>
                <a:cs typeface="Arial" charset="0"/>
              </a:rPr>
              <a:t>V_a</a:t>
            </a:r>
            <a:r>
              <a:rPr lang="it-IT" sz="1200" kern="1200" dirty="0">
                <a:solidFill>
                  <a:schemeClr val="tx1"/>
                </a:solidFill>
                <a:latin typeface="Arial" charset="0"/>
                <a:ea typeface="Arial" charset="0"/>
                <a:cs typeface="Arial" charset="0"/>
              </a:rPr>
              <a:t>\sin\psi + </a:t>
            </a:r>
            <a:r>
              <a:rPr lang="it-IT" sz="1200" kern="1200" dirty="0" err="1">
                <a:solidFill>
                  <a:schemeClr val="tx1"/>
                </a:solidFill>
                <a:latin typeface="Arial" charset="0"/>
                <a:ea typeface="Arial" charset="0"/>
                <a:cs typeface="Arial" charset="0"/>
              </a:rPr>
              <a:t>w_e</a:t>
            </a:r>
            <a:r>
              <a:rPr lang="it-IT" sz="1200" kern="1200" dirty="0">
                <a:solidFill>
                  <a:schemeClr val="tx1"/>
                </a:solidFill>
                <a:latin typeface="Arial" charset="0"/>
                <a:ea typeface="Arial" charset="0"/>
                <a:cs typeface="Arial" charset="0"/>
              </a:rPr>
              <a:t> - </a:t>
            </a:r>
            <a:r>
              <a:rPr lang="it-IT" sz="1200" kern="1200" dirty="0" err="1">
                <a:solidFill>
                  <a:schemeClr val="tx1"/>
                </a:solidFill>
                <a:latin typeface="Arial" charset="0"/>
                <a:ea typeface="Arial" charset="0"/>
                <a:cs typeface="Arial" charset="0"/>
              </a:rPr>
              <a:t>V_g</a:t>
            </a:r>
            <a:r>
              <a:rPr lang="it-IT" sz="1200" kern="1200" dirty="0">
                <a:solidFill>
                  <a:schemeClr val="tx1"/>
                </a:solidFill>
                <a:latin typeface="Arial" charset="0"/>
                <a:ea typeface="Arial" charset="0"/>
                <a:cs typeface="Arial" charset="0"/>
              </a:rPr>
              <a:t>\sin\chi</a:t>
            </a:r>
          </a:p>
          <a:p>
            <a:r>
              <a:rPr lang="it-IT" sz="1200" kern="1200" dirty="0">
                <a:solidFill>
                  <a:schemeClr val="tx1"/>
                </a:solidFill>
                <a:latin typeface="Arial" charset="0"/>
                <a:ea typeface="Arial" charset="0"/>
                <a:cs typeface="Arial" charset="0"/>
              </a:rPr>
              <a:t>\end{</a:t>
            </a:r>
            <a:r>
              <a:rPr lang="it-IT" sz="1200" kern="1200" dirty="0" err="1">
                <a:solidFill>
                  <a:schemeClr val="tx1"/>
                </a:solidFill>
                <a:latin typeface="Arial" charset="0"/>
                <a:ea typeface="Arial" charset="0"/>
                <a:cs typeface="Arial" charset="0"/>
              </a:rPr>
              <a:t>align</a:t>
            </a:r>
            <a:r>
              <a:rPr lang="it-IT" sz="1200" kern="1200" dirty="0">
                <a:solidFill>
                  <a:schemeClr val="tx1"/>
                </a:solidFill>
                <a:latin typeface="Arial" charset="0"/>
                <a:ea typeface="Arial" charset="0"/>
                <a:cs typeface="Arial" charset="0"/>
              </a:rPr>
              <a:t>*}</a:t>
            </a:r>
          </a:p>
          <a:p>
            <a:r>
              <a:rPr lang="it-IT" sz="1200" kern="1200" dirty="0" err="1">
                <a:solidFill>
                  <a:schemeClr val="tx1"/>
                </a:solidFill>
                <a:latin typeface="Arial" charset="0"/>
                <a:ea typeface="Arial" charset="0"/>
                <a:cs typeface="Arial" charset="0"/>
              </a:rPr>
              <a:t>where</a:t>
            </a:r>
            <a:r>
              <a:rPr lang="it-IT" sz="1200" kern="1200" dirty="0">
                <a:solidFill>
                  <a:schemeClr val="tx1"/>
                </a:solidFill>
                <a:latin typeface="Arial" charset="0"/>
                <a:ea typeface="Arial" charset="0"/>
                <a:cs typeface="Arial" charset="0"/>
              </a:rPr>
              <a:t> (pseudo) </a:t>
            </a:r>
            <a:r>
              <a:rPr lang="it-IT" sz="1200" kern="1200" dirty="0" err="1">
                <a:solidFill>
                  <a:schemeClr val="tx1"/>
                </a:solidFill>
                <a:latin typeface="Arial" charset="0"/>
                <a:ea typeface="Arial" charset="0"/>
                <a:cs typeface="Arial" charset="0"/>
              </a:rPr>
              <a:t>measurement</a:t>
            </a:r>
            <a:r>
              <a:rPr lang="it-IT" sz="1200" kern="1200" dirty="0">
                <a:solidFill>
                  <a:schemeClr val="tx1"/>
                </a:solidFill>
                <a:latin typeface="Arial" charset="0"/>
                <a:ea typeface="Arial" charset="0"/>
                <a:cs typeface="Arial" charset="0"/>
              </a:rPr>
              <a:t> </a:t>
            </a:r>
            <a:r>
              <a:rPr lang="it-IT" sz="1200" kern="1200" dirty="0" err="1">
                <a:solidFill>
                  <a:schemeClr val="tx1"/>
                </a:solidFill>
                <a:latin typeface="Arial" charset="0"/>
                <a:ea typeface="Arial" charset="0"/>
                <a:cs typeface="Arial" charset="0"/>
              </a:rPr>
              <a:t>values</a:t>
            </a:r>
            <a:r>
              <a:rPr lang="it-IT" sz="1200" kern="1200" dirty="0">
                <a:solidFill>
                  <a:schemeClr val="tx1"/>
                </a:solidFill>
                <a:latin typeface="Arial" charset="0"/>
                <a:ea typeface="Arial" charset="0"/>
                <a:cs typeface="Arial" charset="0"/>
              </a:rPr>
              <a:t> are </a:t>
            </a:r>
            <a:r>
              <a:rPr lang="it-IT" sz="1200" kern="1200" dirty="0" err="1">
                <a:solidFill>
                  <a:schemeClr val="tx1"/>
                </a:solidFill>
                <a:latin typeface="Arial" charset="0"/>
                <a:ea typeface="Arial" charset="0"/>
                <a:cs typeface="Arial" charset="0"/>
              </a:rPr>
              <a:t>equal</a:t>
            </a:r>
            <a:r>
              <a:rPr lang="it-IT" sz="1200" kern="1200" dirty="0">
                <a:solidFill>
                  <a:schemeClr val="tx1"/>
                </a:solidFill>
                <a:latin typeface="Arial" charset="0"/>
                <a:ea typeface="Arial" charset="0"/>
                <a:cs typeface="Arial" charset="0"/>
              </a:rPr>
              <a:t> to zero.</a:t>
            </a:r>
            <a:endParaRPr lang="en-US" dirty="0"/>
          </a:p>
        </p:txBody>
      </p:sp>
      <p:sp>
        <p:nvSpPr>
          <p:cNvPr id="4" name="Slide Number Placeholder 3"/>
          <p:cNvSpPr>
            <a:spLocks noGrp="1"/>
          </p:cNvSpPr>
          <p:nvPr>
            <p:ph type="sldNum" sz="quarter" idx="10"/>
          </p:nvPr>
        </p:nvSpPr>
        <p:spPr/>
        <p:txBody>
          <a:bodyPr/>
          <a:lstStyle/>
          <a:p>
            <a:fld id="{88A220D4-8918-2B41-8381-D87E20881A2A}" type="slidenum">
              <a:rPr lang="en-US" smtClean="0"/>
              <a:pPr/>
              <a:t>48</a:t>
            </a:fld>
            <a:endParaRPr lang="en-US"/>
          </a:p>
        </p:txBody>
      </p:sp>
    </p:spTree>
    <p:extLst>
      <p:ext uri="{BB962C8B-B14F-4D97-AF65-F5344CB8AC3E}">
        <p14:creationId xmlns:p14="http://schemas.microsoft.com/office/powerpoint/2010/main" val="152918844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The resulting measurement model is given by</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y_{GPS} = h(</a:t>
            </a:r>
            <a:r>
              <a:rPr lang="en-US" sz="1200" kern="1200" dirty="0" err="1">
                <a:solidFill>
                  <a:schemeClr val="tx1"/>
                </a:solidFill>
                <a:latin typeface="Arial" charset="0"/>
                <a:ea typeface="Arial" charset="0"/>
                <a:cs typeface="Arial" charset="0"/>
              </a:rPr>
              <a:t>x,u</a:t>
            </a:r>
            <a:r>
              <a:rPr lang="en-US" sz="1200" kern="1200" dirty="0">
                <a:solidFill>
                  <a:schemeClr val="tx1"/>
                </a:solidFill>
                <a:latin typeface="Arial" charset="0"/>
                <a:ea typeface="Arial" charset="0"/>
                <a:cs typeface="Arial" charset="0"/>
              </a:rPr>
              <a:t>) + \eta_{GPS} </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where $y_{GPS} = (y_{</a:t>
            </a:r>
            <a:r>
              <a:rPr lang="en-US" sz="1200" kern="1200" dirty="0" err="1">
                <a:solidFill>
                  <a:schemeClr val="tx1"/>
                </a:solidFill>
                <a:latin typeface="Arial" charset="0"/>
                <a:ea typeface="Arial" charset="0"/>
                <a:cs typeface="Arial" charset="0"/>
              </a:rPr>
              <a:t>GPS,n</a:t>
            </a:r>
            <a:r>
              <a:rPr lang="en-US" sz="1200" kern="1200" dirty="0">
                <a:solidFill>
                  <a:schemeClr val="tx1"/>
                </a:solidFill>
                <a:latin typeface="Arial" charset="0"/>
                <a:ea typeface="Arial" charset="0"/>
                <a:cs typeface="Arial" charset="0"/>
              </a:rPr>
              <a:t>}, y_{</a:t>
            </a:r>
            <a:r>
              <a:rPr lang="en-US" sz="1200" kern="1200" dirty="0" err="1">
                <a:solidFill>
                  <a:schemeClr val="tx1"/>
                </a:solidFill>
                <a:latin typeface="Arial" charset="0"/>
                <a:ea typeface="Arial" charset="0"/>
                <a:cs typeface="Arial" charset="0"/>
              </a:rPr>
              <a:t>GPS,e</a:t>
            </a:r>
            <a:r>
              <a:rPr lang="en-US" sz="1200" kern="1200" dirty="0">
                <a:solidFill>
                  <a:schemeClr val="tx1"/>
                </a:solidFill>
                <a:latin typeface="Arial" charset="0"/>
                <a:ea typeface="Arial" charset="0"/>
                <a:cs typeface="Arial" charset="0"/>
              </a:rPr>
              <a:t>}, y_{</a:t>
            </a:r>
            <a:r>
              <a:rPr lang="en-US" sz="1200" kern="1200" dirty="0" err="1">
                <a:solidFill>
                  <a:schemeClr val="tx1"/>
                </a:solidFill>
                <a:latin typeface="Arial" charset="0"/>
                <a:ea typeface="Arial" charset="0"/>
                <a:cs typeface="Arial" charset="0"/>
              </a:rPr>
              <a:t>GPS,V_g</a:t>
            </a:r>
            <a:r>
              <a:rPr lang="en-US" sz="1200" kern="1200" dirty="0">
                <a:solidFill>
                  <a:schemeClr val="tx1"/>
                </a:solidFill>
                <a:latin typeface="Arial" charset="0"/>
                <a:ea typeface="Arial" charset="0"/>
                <a:cs typeface="Arial" charset="0"/>
              </a:rPr>
              <a:t>}, y_{GPS,\chi}, y_{\text{</a:t>
            </a:r>
            <a:r>
              <a:rPr lang="en-US" sz="1200" kern="1200" dirty="0" err="1">
                <a:solidFill>
                  <a:schemeClr val="tx1"/>
                </a:solidFill>
                <a:latin typeface="Arial" charset="0"/>
                <a:ea typeface="Arial" charset="0"/>
                <a:cs typeface="Arial" charset="0"/>
              </a:rPr>
              <a:t>wind,n</a:t>
            </a:r>
            <a:r>
              <a:rPr lang="en-US" sz="1200" kern="1200" dirty="0">
                <a:solidFill>
                  <a:schemeClr val="tx1"/>
                </a:solidFill>
                <a:latin typeface="Arial" charset="0"/>
                <a:ea typeface="Arial" charset="0"/>
                <a:cs typeface="Arial" charset="0"/>
              </a:rPr>
              <a:t>}}, y_{\text{</a:t>
            </a:r>
            <a:r>
              <a:rPr lang="en-US" sz="1200" kern="1200" dirty="0" err="1">
                <a:solidFill>
                  <a:schemeClr val="tx1"/>
                </a:solidFill>
                <a:latin typeface="Arial" charset="0"/>
                <a:ea typeface="Arial" charset="0"/>
                <a:cs typeface="Arial" charset="0"/>
              </a:rPr>
              <a:t>wind,e</a:t>
            </a:r>
            <a:r>
              <a:rPr lang="en-US" sz="1200" kern="1200" dirty="0">
                <a:solidFill>
                  <a:schemeClr val="tx1"/>
                </a:solidFill>
                <a:latin typeface="Arial" charset="0"/>
                <a:ea typeface="Arial" charset="0"/>
                <a:cs typeface="Arial" charset="0"/>
              </a:rPr>
              <a:t>}})$, and</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h(</a:t>
            </a:r>
            <a:r>
              <a:rPr lang="en-US" sz="1200" kern="1200" dirty="0" err="1">
                <a:solidFill>
                  <a:schemeClr val="tx1"/>
                </a:solidFill>
                <a:latin typeface="Arial" charset="0"/>
                <a:ea typeface="Arial" charset="0"/>
                <a:cs typeface="Arial" charset="0"/>
              </a:rPr>
              <a:t>x,u</a:t>
            </a:r>
            <a:r>
              <a:rPr lang="en-US" sz="1200" kern="1200" dirty="0">
                <a:solidFill>
                  <a:schemeClr val="tx1"/>
                </a:solidFill>
                <a:latin typeface="Arial" charset="0"/>
                <a:ea typeface="Arial" charset="0"/>
                <a:cs typeface="Arial" charset="0"/>
              </a:rPr>
              <a:t>) = \begin{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p_n</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p_e</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V_g</a:t>
            </a:r>
            <a:r>
              <a:rPr lang="en-US" sz="1200" kern="1200" dirty="0">
                <a:solidFill>
                  <a:schemeClr val="tx1"/>
                </a:solidFill>
                <a:latin typeface="Arial" charset="0"/>
                <a:ea typeface="Arial" charset="0"/>
                <a:cs typeface="Arial" charset="0"/>
              </a:rPr>
              <a:t> \\</a:t>
            </a:r>
          </a:p>
          <a:p>
            <a:r>
              <a:rPr lang="it-IT" sz="1200" kern="1200" dirty="0">
                <a:solidFill>
                  <a:schemeClr val="tx1"/>
                </a:solidFill>
                <a:latin typeface="Arial" charset="0"/>
                <a:ea typeface="Arial" charset="0"/>
                <a:cs typeface="Arial" charset="0"/>
              </a:rPr>
              <a:t>         \chi \\</a:t>
            </a:r>
          </a:p>
          <a:p>
            <a:r>
              <a:rPr lang="it-IT" sz="1200" kern="1200" dirty="0">
                <a:solidFill>
                  <a:schemeClr val="tx1"/>
                </a:solidFill>
                <a:latin typeface="Arial" charset="0"/>
                <a:ea typeface="Arial" charset="0"/>
                <a:cs typeface="Arial" charset="0"/>
              </a:rPr>
              <a:t>         </a:t>
            </a:r>
            <a:r>
              <a:rPr lang="it-IT" sz="1200" kern="1200" dirty="0" err="1">
                <a:solidFill>
                  <a:schemeClr val="tx1"/>
                </a:solidFill>
                <a:latin typeface="Arial" charset="0"/>
                <a:ea typeface="Arial" charset="0"/>
                <a:cs typeface="Arial" charset="0"/>
              </a:rPr>
              <a:t>V_a</a:t>
            </a:r>
            <a:r>
              <a:rPr lang="it-IT" sz="1200" kern="1200" dirty="0">
                <a:solidFill>
                  <a:schemeClr val="tx1"/>
                </a:solidFill>
                <a:latin typeface="Arial" charset="0"/>
                <a:ea typeface="Arial" charset="0"/>
                <a:cs typeface="Arial" charset="0"/>
              </a:rPr>
              <a:t>\cos\psi + </a:t>
            </a:r>
            <a:r>
              <a:rPr lang="it-IT" sz="1200" kern="1200" dirty="0" err="1">
                <a:solidFill>
                  <a:schemeClr val="tx1"/>
                </a:solidFill>
                <a:latin typeface="Arial" charset="0"/>
                <a:ea typeface="Arial" charset="0"/>
                <a:cs typeface="Arial" charset="0"/>
              </a:rPr>
              <a:t>w_n</a:t>
            </a:r>
            <a:r>
              <a:rPr lang="it-IT" sz="1200" kern="1200" dirty="0">
                <a:solidFill>
                  <a:schemeClr val="tx1"/>
                </a:solidFill>
                <a:latin typeface="Arial" charset="0"/>
                <a:ea typeface="Arial" charset="0"/>
                <a:cs typeface="Arial" charset="0"/>
              </a:rPr>
              <a:t> - </a:t>
            </a:r>
            <a:r>
              <a:rPr lang="it-IT" sz="1200" kern="1200" dirty="0" err="1">
                <a:solidFill>
                  <a:schemeClr val="tx1"/>
                </a:solidFill>
                <a:latin typeface="Arial" charset="0"/>
                <a:ea typeface="Arial" charset="0"/>
                <a:cs typeface="Arial" charset="0"/>
              </a:rPr>
              <a:t>V_g</a:t>
            </a:r>
            <a:r>
              <a:rPr lang="it-IT" sz="1200" kern="1200" dirty="0">
                <a:solidFill>
                  <a:schemeClr val="tx1"/>
                </a:solidFill>
                <a:latin typeface="Arial" charset="0"/>
                <a:ea typeface="Arial" charset="0"/>
                <a:cs typeface="Arial" charset="0"/>
              </a:rPr>
              <a:t>\cos\chi \\</a:t>
            </a:r>
          </a:p>
          <a:p>
            <a:r>
              <a:rPr lang="pl-PL" sz="1200" kern="1200" dirty="0">
                <a:solidFill>
                  <a:schemeClr val="tx1"/>
                </a:solidFill>
                <a:latin typeface="Arial" charset="0"/>
                <a:ea typeface="Arial" charset="0"/>
                <a:cs typeface="Arial" charset="0"/>
              </a:rPr>
              <a:t>         </a:t>
            </a:r>
            <a:r>
              <a:rPr lang="pl-PL" sz="1200" kern="1200" dirty="0" err="1">
                <a:solidFill>
                  <a:schemeClr val="tx1"/>
                </a:solidFill>
                <a:latin typeface="Arial" charset="0"/>
                <a:ea typeface="Arial" charset="0"/>
                <a:cs typeface="Arial" charset="0"/>
              </a:rPr>
              <a:t>V_a</a:t>
            </a:r>
            <a:r>
              <a:rPr lang="pl-PL" sz="1200" kern="1200" dirty="0">
                <a:solidFill>
                  <a:schemeClr val="tx1"/>
                </a:solidFill>
                <a:latin typeface="Arial" charset="0"/>
                <a:ea typeface="Arial" charset="0"/>
                <a:cs typeface="Arial" charset="0"/>
              </a:rPr>
              <a:t>\sin\psi + </a:t>
            </a:r>
            <a:r>
              <a:rPr lang="pl-PL" sz="1200" kern="1200" dirty="0" err="1">
                <a:solidFill>
                  <a:schemeClr val="tx1"/>
                </a:solidFill>
                <a:latin typeface="Arial" charset="0"/>
                <a:ea typeface="Arial" charset="0"/>
                <a:cs typeface="Arial" charset="0"/>
              </a:rPr>
              <a:t>w_e</a:t>
            </a:r>
            <a:r>
              <a:rPr lang="pl-PL" sz="1200" kern="1200" dirty="0">
                <a:solidFill>
                  <a:schemeClr val="tx1"/>
                </a:solidFill>
                <a:latin typeface="Arial" charset="0"/>
                <a:ea typeface="Arial" charset="0"/>
                <a:cs typeface="Arial" charset="0"/>
              </a:rPr>
              <a:t> - </a:t>
            </a:r>
            <a:r>
              <a:rPr lang="pl-PL" sz="1200" kern="1200" dirty="0" err="1">
                <a:solidFill>
                  <a:schemeClr val="tx1"/>
                </a:solidFill>
                <a:latin typeface="Arial" charset="0"/>
                <a:ea typeface="Arial" charset="0"/>
                <a:cs typeface="Arial" charset="0"/>
              </a:rPr>
              <a:t>V_g</a:t>
            </a:r>
            <a:r>
              <a:rPr lang="pl-PL" sz="1200" kern="1200" dirty="0">
                <a:solidFill>
                  <a:schemeClr val="tx1"/>
                </a:solidFill>
                <a:latin typeface="Arial" charset="0"/>
                <a:ea typeface="Arial" charset="0"/>
                <a:cs typeface="Arial" charset="0"/>
              </a:rPr>
              <a:t>\sin\chi</a:t>
            </a:r>
          </a:p>
          <a:p>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end</a:t>
            </a:r>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pmatrix</a:t>
            </a:r>
            <a:r>
              <a:rPr lang="tr-TR" sz="1200" kern="1200" dirty="0">
                <a:solidFill>
                  <a:schemeClr val="tx1"/>
                </a:solidFill>
                <a:latin typeface="Arial" charset="0"/>
                <a:ea typeface="Arial" charset="0"/>
                <a:cs typeface="Arial" charset="0"/>
              </a:rPr>
              <a:t>}</a:t>
            </a:r>
          </a:p>
          <a:p>
            <a:r>
              <a:rPr lang="tr-TR" sz="1200" kern="1200" dirty="0">
                <a:solidFill>
                  <a:schemeClr val="tx1"/>
                </a:solidFill>
                <a:latin typeface="Arial" charset="0"/>
                <a:ea typeface="Arial" charset="0"/>
                <a:cs typeface="Arial" charset="0"/>
              </a:rPr>
              <a:t>\]</a:t>
            </a:r>
          </a:p>
          <a:p>
            <a:r>
              <a:rPr lang="tr-TR" sz="1200" kern="1200" dirty="0" err="1">
                <a:solidFill>
                  <a:schemeClr val="tx1"/>
                </a:solidFill>
                <a:latin typeface="Arial" charset="0"/>
                <a:ea typeface="Arial" charset="0"/>
                <a:cs typeface="Arial" charset="0"/>
              </a:rPr>
              <a:t>and</a:t>
            </a:r>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where</a:t>
            </a:r>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the</a:t>
            </a:r>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Jacobian</a:t>
            </a:r>
            <a:r>
              <a:rPr lang="tr-TR" sz="1200" kern="1200" dirty="0">
                <a:solidFill>
                  <a:schemeClr val="tx1"/>
                </a:solidFill>
                <a:latin typeface="Arial" charset="0"/>
                <a:ea typeface="Arial" charset="0"/>
                <a:cs typeface="Arial" charset="0"/>
              </a:rPr>
              <a:t> is </a:t>
            </a:r>
            <a:r>
              <a:rPr lang="tr-TR" sz="1200" kern="1200" dirty="0" err="1">
                <a:solidFill>
                  <a:schemeClr val="tx1"/>
                </a:solidFill>
                <a:latin typeface="Arial" charset="0"/>
                <a:ea typeface="Arial" charset="0"/>
                <a:cs typeface="Arial" charset="0"/>
              </a:rPr>
              <a:t>given</a:t>
            </a:r>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by</a:t>
            </a:r>
            <a:endParaRPr lang="tr-TR" sz="1200" kern="1200" dirty="0">
              <a:solidFill>
                <a:schemeClr val="tx1"/>
              </a:solidFill>
              <a:latin typeface="Arial" charset="0"/>
              <a:ea typeface="Arial" charset="0"/>
              <a:cs typeface="Arial" charset="0"/>
            </a:endParaRPr>
          </a:p>
          <a:p>
            <a:r>
              <a:rPr lang="tr-TR"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pde</a:t>
            </a:r>
            <a:r>
              <a:rPr lang="en-US" sz="1200" kern="1200" dirty="0">
                <a:solidFill>
                  <a:schemeClr val="tx1"/>
                </a:solidFill>
                <a:latin typeface="Arial" charset="0"/>
                <a:ea typeface="Arial" charset="0"/>
                <a:cs typeface="Arial" charset="0"/>
              </a:rPr>
              <a:t>{h}{x}(\hat{x},u) =</a:t>
            </a:r>
          </a:p>
          <a:p>
            <a:r>
              <a:rPr lang="en-US" sz="1200" kern="1200" dirty="0">
                <a:solidFill>
                  <a:schemeClr val="tx1"/>
                </a:solidFill>
                <a:latin typeface="Arial" charset="0"/>
                <a:ea typeface="Arial" charset="0"/>
                <a:cs typeface="Arial" charset="0"/>
              </a:rPr>
              <a:t>    \begin{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1 &amp; 0 &amp; 0 &amp; 0 &amp; 0 &amp; 0 &amp; 0 \\</a:t>
            </a:r>
          </a:p>
          <a:p>
            <a:r>
              <a:rPr lang="en-US" sz="1200" kern="1200" dirty="0">
                <a:solidFill>
                  <a:schemeClr val="tx1"/>
                </a:solidFill>
                <a:latin typeface="Arial" charset="0"/>
                <a:ea typeface="Arial" charset="0"/>
                <a:cs typeface="Arial" charset="0"/>
              </a:rPr>
              <a:t>    0 &amp; 1 &amp; 0 &amp; 0 &amp; 0 &amp; 0 &amp; 0 \\</a:t>
            </a:r>
          </a:p>
          <a:p>
            <a:r>
              <a:rPr lang="en-US" sz="1200" kern="1200" dirty="0">
                <a:solidFill>
                  <a:schemeClr val="tx1"/>
                </a:solidFill>
                <a:latin typeface="Arial" charset="0"/>
                <a:ea typeface="Arial" charset="0"/>
                <a:cs typeface="Arial" charset="0"/>
              </a:rPr>
              <a:t>    0 &amp; 0 &amp; 1 &amp; 0 &amp; 0 &amp; 0 &amp; 0 \\</a:t>
            </a:r>
          </a:p>
          <a:p>
            <a:r>
              <a:rPr lang="en-US" sz="1200" kern="1200" dirty="0">
                <a:solidFill>
                  <a:schemeClr val="tx1"/>
                </a:solidFill>
                <a:latin typeface="Arial" charset="0"/>
                <a:ea typeface="Arial" charset="0"/>
                <a:cs typeface="Arial" charset="0"/>
              </a:rPr>
              <a:t>    0 &amp; 0 &amp; 0 &amp; 1 &amp; 0 &amp; 0 &amp; 0 \\</a:t>
            </a:r>
          </a:p>
          <a:p>
            <a:r>
              <a:rPr lang="it-IT" sz="1200" kern="1200" dirty="0">
                <a:solidFill>
                  <a:schemeClr val="tx1"/>
                </a:solidFill>
                <a:latin typeface="Arial" charset="0"/>
                <a:ea typeface="Arial" charset="0"/>
                <a:cs typeface="Arial" charset="0"/>
              </a:rPr>
              <a:t>    0 &amp; 0 &amp; -\cos\chi &amp; </a:t>
            </a:r>
            <a:r>
              <a:rPr lang="it-IT" sz="1200" kern="1200" dirty="0" err="1">
                <a:solidFill>
                  <a:schemeClr val="tx1"/>
                </a:solidFill>
                <a:latin typeface="Arial" charset="0"/>
                <a:ea typeface="Arial" charset="0"/>
                <a:cs typeface="Arial" charset="0"/>
              </a:rPr>
              <a:t>V_g</a:t>
            </a:r>
            <a:r>
              <a:rPr lang="it-IT" sz="1200" kern="1200" dirty="0">
                <a:solidFill>
                  <a:schemeClr val="tx1"/>
                </a:solidFill>
                <a:latin typeface="Arial" charset="0"/>
                <a:ea typeface="Arial" charset="0"/>
                <a:cs typeface="Arial" charset="0"/>
              </a:rPr>
              <a:t>\sin\chi &amp; 1 &amp; 0 &amp; -</a:t>
            </a:r>
            <a:r>
              <a:rPr lang="it-IT" sz="1200" kern="1200" dirty="0" err="1">
                <a:solidFill>
                  <a:schemeClr val="tx1"/>
                </a:solidFill>
                <a:latin typeface="Arial" charset="0"/>
                <a:ea typeface="Arial" charset="0"/>
                <a:cs typeface="Arial" charset="0"/>
              </a:rPr>
              <a:t>V_a</a:t>
            </a:r>
            <a:r>
              <a:rPr lang="it-IT" sz="1200" kern="1200" dirty="0">
                <a:solidFill>
                  <a:schemeClr val="tx1"/>
                </a:solidFill>
                <a:latin typeface="Arial" charset="0"/>
                <a:ea typeface="Arial" charset="0"/>
                <a:cs typeface="Arial" charset="0"/>
              </a:rPr>
              <a:t>\sin\psi \\</a:t>
            </a:r>
          </a:p>
          <a:p>
            <a:r>
              <a:rPr lang="it-IT" sz="1200" kern="1200" dirty="0">
                <a:solidFill>
                  <a:schemeClr val="tx1"/>
                </a:solidFill>
                <a:latin typeface="Arial" charset="0"/>
                <a:ea typeface="Arial" charset="0"/>
                <a:cs typeface="Arial" charset="0"/>
              </a:rPr>
              <a:t>    0 &amp; 0 &amp; -\sin\chi &amp; -</a:t>
            </a:r>
            <a:r>
              <a:rPr lang="it-IT" sz="1200" kern="1200" dirty="0" err="1">
                <a:solidFill>
                  <a:schemeClr val="tx1"/>
                </a:solidFill>
                <a:latin typeface="Arial" charset="0"/>
                <a:ea typeface="Arial" charset="0"/>
                <a:cs typeface="Arial" charset="0"/>
              </a:rPr>
              <a:t>V_g</a:t>
            </a:r>
            <a:r>
              <a:rPr lang="it-IT" sz="1200" kern="1200" dirty="0">
                <a:solidFill>
                  <a:schemeClr val="tx1"/>
                </a:solidFill>
                <a:latin typeface="Arial" charset="0"/>
                <a:ea typeface="Arial" charset="0"/>
                <a:cs typeface="Arial" charset="0"/>
              </a:rPr>
              <a:t>\cos\chi &amp; 0 &amp; 1 &amp; </a:t>
            </a:r>
            <a:r>
              <a:rPr lang="it-IT" sz="1200" kern="1200" dirty="0" err="1">
                <a:solidFill>
                  <a:schemeClr val="tx1"/>
                </a:solidFill>
                <a:latin typeface="Arial" charset="0"/>
                <a:ea typeface="Arial" charset="0"/>
                <a:cs typeface="Arial" charset="0"/>
              </a:rPr>
              <a:t>V_a</a:t>
            </a:r>
            <a:r>
              <a:rPr lang="it-IT" sz="1200" kern="1200" dirty="0">
                <a:solidFill>
                  <a:schemeClr val="tx1"/>
                </a:solidFill>
                <a:latin typeface="Arial" charset="0"/>
                <a:ea typeface="Arial" charset="0"/>
                <a:cs typeface="Arial" charset="0"/>
              </a:rPr>
              <a:t>\cos\psi</a:t>
            </a:r>
          </a:p>
          <a:p>
            <a:r>
              <a:rPr lang="it-IT" sz="1200" kern="1200" dirty="0">
                <a:solidFill>
                  <a:schemeClr val="tx1"/>
                </a:solidFill>
                <a:latin typeface="Arial" charset="0"/>
                <a:ea typeface="Arial" charset="0"/>
                <a:cs typeface="Arial" charset="0"/>
              </a:rPr>
              <a:t>    \end{</a:t>
            </a:r>
            <a:r>
              <a:rPr lang="it-IT" sz="1200" kern="1200" dirty="0" err="1">
                <a:solidFill>
                  <a:schemeClr val="tx1"/>
                </a:solidFill>
                <a:latin typeface="Arial" charset="0"/>
                <a:ea typeface="Arial" charset="0"/>
                <a:cs typeface="Arial" charset="0"/>
              </a:rPr>
              <a:t>pmatrix</a:t>
            </a:r>
            <a:r>
              <a:rPr lang="it-IT" sz="1200" kern="1200" dirty="0">
                <a:solidFill>
                  <a:schemeClr val="tx1"/>
                </a:solidFill>
                <a:latin typeface="Arial" charset="0"/>
                <a:ea typeface="Arial" charset="0"/>
                <a:cs typeface="Arial" charset="0"/>
              </a:rPr>
              <a:t>}</a:t>
            </a:r>
          </a:p>
          <a:p>
            <a:r>
              <a:rPr lang="it-IT" sz="1200" kern="1200" dirty="0">
                <a:solidFill>
                  <a:schemeClr val="tx1"/>
                </a:solidFill>
                <a:latin typeface="Arial" charset="0"/>
                <a:ea typeface="Arial" charset="0"/>
                <a:cs typeface="Arial" charset="0"/>
              </a:rPr>
              <a:t>\]</a:t>
            </a:r>
            <a:endParaRPr lang="en-US" dirty="0"/>
          </a:p>
        </p:txBody>
      </p:sp>
      <p:sp>
        <p:nvSpPr>
          <p:cNvPr id="4" name="Slide Number Placeholder 3"/>
          <p:cNvSpPr>
            <a:spLocks noGrp="1"/>
          </p:cNvSpPr>
          <p:nvPr>
            <p:ph type="sldNum" sz="quarter" idx="10"/>
          </p:nvPr>
        </p:nvSpPr>
        <p:spPr/>
        <p:txBody>
          <a:bodyPr/>
          <a:lstStyle/>
          <a:p>
            <a:fld id="{88A220D4-8918-2B41-8381-D87E20881A2A}" type="slidenum">
              <a:rPr lang="en-US" smtClean="0"/>
              <a:pPr/>
              <a:t>49</a:t>
            </a:fld>
            <a:endParaRPr lang="en-US"/>
          </a:p>
        </p:txBody>
      </p:sp>
    </p:spTree>
    <p:extLst>
      <p:ext uri="{BB962C8B-B14F-4D97-AF65-F5344CB8AC3E}">
        <p14:creationId xmlns:p14="http://schemas.microsoft.com/office/powerpoint/2010/main" val="22237764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Similar to least squares, measurement outliers can negatively impact performance of the Kalman Filter.</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{0.5cm}</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However, the KF/EKF provides a way to detect outliers.</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{0.5cm}</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Define the innovation sequence:</a:t>
            </a:r>
          </a:p>
          <a:p>
            <a:r>
              <a:rPr lang="en-US" sz="1200" kern="1200" dirty="0">
                <a:solidFill>
                  <a:schemeClr val="tx1"/>
                </a:solidFill>
                <a:effectLst/>
                <a:latin typeface="Arial" charset="0"/>
                <a:ea typeface="Arial" charset="0"/>
                <a:cs typeface="Arial" charset="0"/>
              </a:rPr>
              <a:t>\begin{align*}</a:t>
            </a:r>
          </a:p>
          <a:p>
            <a:r>
              <a:rPr lang="en-US" sz="1200" kern="1200" dirty="0" err="1">
                <a:solidFill>
                  <a:schemeClr val="tx1"/>
                </a:solidFill>
                <a:effectLst/>
                <a:latin typeface="Arial" charset="0"/>
                <a:ea typeface="Arial" charset="0"/>
                <a:cs typeface="Arial" charset="0"/>
              </a:rPr>
              <a:t>v_k</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y_k</a:t>
            </a:r>
            <a:r>
              <a:rPr lang="en-US" sz="1200" kern="1200" dirty="0">
                <a:solidFill>
                  <a:schemeClr val="tx1"/>
                </a:solidFill>
                <a:effectLst/>
                <a:latin typeface="Arial" charset="0"/>
                <a:ea typeface="Arial" charset="0"/>
                <a:cs typeface="Arial" charset="0"/>
              </a:rPr>
              <a:t> - C \hat{x}_k^- = C </a:t>
            </a:r>
            <a:r>
              <a:rPr lang="en-US" sz="1200" kern="1200" dirty="0" err="1">
                <a:solidFill>
                  <a:schemeClr val="tx1"/>
                </a:solidFill>
                <a:effectLst/>
                <a:latin typeface="Arial" charset="0"/>
                <a:ea typeface="Arial" charset="0"/>
                <a:cs typeface="Arial" charset="0"/>
              </a:rPr>
              <a:t>x_k</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eta_k</a:t>
            </a:r>
            <a:r>
              <a:rPr lang="en-US" sz="1200" kern="1200" dirty="0">
                <a:solidFill>
                  <a:schemeClr val="tx1"/>
                </a:solidFill>
                <a:effectLst/>
                <a:latin typeface="Arial" charset="0"/>
                <a:ea typeface="Arial" charset="0"/>
                <a:cs typeface="Arial" charset="0"/>
              </a:rPr>
              <a:t> - C\hat{x}_k^- = C\tilde{x}_k^- + \</a:t>
            </a:r>
            <a:r>
              <a:rPr lang="en-US" sz="1200" kern="1200" dirty="0" err="1">
                <a:solidFill>
                  <a:schemeClr val="tx1"/>
                </a:solidFill>
                <a:effectLst/>
                <a:latin typeface="Arial" charset="0"/>
                <a:ea typeface="Arial" charset="0"/>
                <a:cs typeface="Arial" charset="0"/>
              </a:rPr>
              <a:t>eta_k</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The covariance of the innovation sequence is </a:t>
            </a:r>
          </a:p>
          <a:p>
            <a:r>
              <a:rPr lang="en-US" sz="1200" kern="1200" dirty="0">
                <a:solidFill>
                  <a:schemeClr val="tx1"/>
                </a:solidFill>
                <a:effectLst/>
                <a:latin typeface="Arial" charset="0"/>
                <a:ea typeface="Arial" charset="0"/>
                <a:cs typeface="Arial" charset="0"/>
              </a:rPr>
              <a:t>\begin{align*}</a:t>
            </a:r>
          </a:p>
          <a:p>
            <a:r>
              <a:rPr lang="en-US" sz="1200" kern="1200" dirty="0" err="1">
                <a:solidFill>
                  <a:schemeClr val="tx1"/>
                </a:solidFill>
                <a:effectLst/>
                <a:latin typeface="Arial" charset="0"/>
                <a:ea typeface="Arial" charset="0"/>
                <a:cs typeface="Arial" charset="0"/>
              </a:rPr>
              <a:t>S_k</a:t>
            </a:r>
            <a:r>
              <a:rPr lang="en-US" sz="1200" kern="1200" dirty="0">
                <a:solidFill>
                  <a:schemeClr val="tx1"/>
                </a:solidFill>
                <a:effectLst/>
                <a:latin typeface="Arial" charset="0"/>
                <a:ea typeface="Arial" charset="0"/>
                <a:cs typeface="Arial" charset="0"/>
              </a:rPr>
              <a:t> &amp;= E\{ </a:t>
            </a:r>
            <a:r>
              <a:rPr lang="en-US" sz="1200" kern="1200" dirty="0" err="1">
                <a:solidFill>
                  <a:schemeClr val="tx1"/>
                </a:solidFill>
                <a:effectLst/>
                <a:latin typeface="Arial" charset="0"/>
                <a:ea typeface="Arial" charset="0"/>
                <a:cs typeface="Arial" charset="0"/>
              </a:rPr>
              <a:t>v_k</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v_k</a:t>
            </a:r>
            <a:r>
              <a:rPr lang="en-US" sz="1200" kern="1200" dirty="0">
                <a:solidFill>
                  <a:schemeClr val="tx1"/>
                </a:solidFill>
                <a:effectLst/>
                <a:latin typeface="Arial" charset="0"/>
                <a:ea typeface="Arial" charset="0"/>
                <a:cs typeface="Arial" charset="0"/>
              </a:rPr>
              <a:t>^\top \} = E\{ (\</a:t>
            </a:r>
            <a:r>
              <a:rPr lang="en-US" sz="1200" kern="1200" dirty="0" err="1">
                <a:solidFill>
                  <a:schemeClr val="tx1"/>
                </a:solidFill>
                <a:effectLst/>
                <a:latin typeface="Arial" charset="0"/>
                <a:ea typeface="Arial" charset="0"/>
                <a:cs typeface="Arial" charset="0"/>
              </a:rPr>
              <a:t>eta_k</a:t>
            </a:r>
            <a:r>
              <a:rPr lang="en-US" sz="1200" kern="1200" dirty="0">
                <a:solidFill>
                  <a:schemeClr val="tx1"/>
                </a:solidFill>
                <a:effectLst/>
                <a:latin typeface="Arial" charset="0"/>
                <a:ea typeface="Arial" charset="0"/>
                <a:cs typeface="Arial" charset="0"/>
              </a:rPr>
              <a:t> + C\tilde{x}_k^-)(\</a:t>
            </a:r>
            <a:r>
              <a:rPr lang="en-US" sz="1200" kern="1200" dirty="0" err="1">
                <a:solidFill>
                  <a:schemeClr val="tx1"/>
                </a:solidFill>
                <a:effectLst/>
                <a:latin typeface="Arial" charset="0"/>
                <a:ea typeface="Arial" charset="0"/>
                <a:cs typeface="Arial" charset="0"/>
              </a:rPr>
              <a:t>eta_k</a:t>
            </a:r>
            <a:r>
              <a:rPr lang="en-US" sz="1200" kern="1200" dirty="0">
                <a:solidFill>
                  <a:schemeClr val="tx1"/>
                </a:solidFill>
                <a:effectLst/>
                <a:latin typeface="Arial" charset="0"/>
                <a:ea typeface="Arial" charset="0"/>
                <a:cs typeface="Arial" charset="0"/>
              </a:rPr>
              <a:t> + C\tilde{x}_k^-)^\top \} = R + C </a:t>
            </a:r>
            <a:r>
              <a:rPr lang="en-US" sz="1200" kern="1200" dirty="0" err="1">
                <a:solidFill>
                  <a:schemeClr val="tx1"/>
                </a:solidFill>
                <a:effectLst/>
                <a:latin typeface="Arial" charset="0"/>
                <a:ea typeface="Arial" charset="0"/>
                <a:cs typeface="Arial" charset="0"/>
              </a:rPr>
              <a:t>P_k</a:t>
            </a:r>
            <a:r>
              <a:rPr lang="en-US" sz="1200" kern="1200" dirty="0">
                <a:solidFill>
                  <a:schemeClr val="tx1"/>
                </a:solidFill>
                <a:effectLst/>
                <a:latin typeface="Arial" charset="0"/>
                <a:ea typeface="Arial" charset="0"/>
                <a:cs typeface="Arial" charset="0"/>
              </a:rPr>
              <a:t>^- C^\top.</a:t>
            </a:r>
          </a:p>
          <a:p>
            <a:r>
              <a:rPr lang="en-US" sz="1200" kern="1200" dirty="0">
                <a:solidFill>
                  <a:schemeClr val="tx1"/>
                </a:solidFill>
                <a:effectLst/>
                <a:latin typeface="Arial" charset="0"/>
                <a:ea typeface="Arial" charset="0"/>
                <a:cs typeface="Arial" charset="0"/>
              </a:rPr>
              <a:t>\end{align*}</a:t>
            </a:r>
          </a:p>
          <a:p>
            <a:endParaRPr lang="en-US" dirty="0"/>
          </a:p>
        </p:txBody>
      </p:sp>
      <p:sp>
        <p:nvSpPr>
          <p:cNvPr id="4" name="Slide Number Placeholder 3"/>
          <p:cNvSpPr>
            <a:spLocks noGrp="1"/>
          </p:cNvSpPr>
          <p:nvPr>
            <p:ph type="sldNum" sz="quarter" idx="5"/>
          </p:nvPr>
        </p:nvSpPr>
        <p:spPr/>
        <p:txBody>
          <a:bodyPr/>
          <a:lstStyle/>
          <a:p>
            <a:fld id="{88A220D4-8918-2B41-8381-D87E20881A2A}" type="slidenum">
              <a:rPr lang="en-US" smtClean="0"/>
              <a:pPr/>
              <a:t>51</a:t>
            </a:fld>
            <a:endParaRPr lang="en-US"/>
          </a:p>
        </p:txBody>
      </p:sp>
    </p:spTree>
    <p:extLst>
      <p:ext uri="{BB962C8B-B14F-4D97-AF65-F5344CB8AC3E}">
        <p14:creationId xmlns:p14="http://schemas.microsoft.com/office/powerpoint/2010/main" val="24898064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Similar to least squares, measurement outliers can negatively impact performance of the Kalman Filter.</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{0.5cm}</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However, the KF/EKF provides a way to detect outliers.</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{0.5cm}</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Define the innovation sequence:</a:t>
            </a:r>
          </a:p>
          <a:p>
            <a:r>
              <a:rPr lang="en-US" sz="1200" kern="1200" dirty="0">
                <a:solidFill>
                  <a:schemeClr val="tx1"/>
                </a:solidFill>
                <a:effectLst/>
                <a:latin typeface="Arial" charset="0"/>
                <a:ea typeface="Arial" charset="0"/>
                <a:cs typeface="Arial" charset="0"/>
              </a:rPr>
              <a:t>\begin{align*}</a:t>
            </a:r>
          </a:p>
          <a:p>
            <a:r>
              <a:rPr lang="en-US" sz="1200" kern="1200" dirty="0" err="1">
                <a:solidFill>
                  <a:schemeClr val="tx1"/>
                </a:solidFill>
                <a:effectLst/>
                <a:latin typeface="Arial" charset="0"/>
                <a:ea typeface="Arial" charset="0"/>
                <a:cs typeface="Arial" charset="0"/>
              </a:rPr>
              <a:t>v_k</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y_k</a:t>
            </a:r>
            <a:r>
              <a:rPr lang="en-US" sz="1200" kern="1200" dirty="0">
                <a:solidFill>
                  <a:schemeClr val="tx1"/>
                </a:solidFill>
                <a:effectLst/>
                <a:latin typeface="Arial" charset="0"/>
                <a:ea typeface="Arial" charset="0"/>
                <a:cs typeface="Arial" charset="0"/>
              </a:rPr>
              <a:t> - C \hat{x}_k^- = C </a:t>
            </a:r>
            <a:r>
              <a:rPr lang="en-US" sz="1200" kern="1200" dirty="0" err="1">
                <a:solidFill>
                  <a:schemeClr val="tx1"/>
                </a:solidFill>
                <a:effectLst/>
                <a:latin typeface="Arial" charset="0"/>
                <a:ea typeface="Arial" charset="0"/>
                <a:cs typeface="Arial" charset="0"/>
              </a:rPr>
              <a:t>x_k</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eta_k</a:t>
            </a:r>
            <a:r>
              <a:rPr lang="en-US" sz="1200" kern="1200" dirty="0">
                <a:solidFill>
                  <a:schemeClr val="tx1"/>
                </a:solidFill>
                <a:effectLst/>
                <a:latin typeface="Arial" charset="0"/>
                <a:ea typeface="Arial" charset="0"/>
                <a:cs typeface="Arial" charset="0"/>
              </a:rPr>
              <a:t> - C\hat{x}_k^- = C\tilde{x}_k^- + \</a:t>
            </a:r>
            <a:r>
              <a:rPr lang="en-US" sz="1200" kern="1200" dirty="0" err="1">
                <a:solidFill>
                  <a:schemeClr val="tx1"/>
                </a:solidFill>
                <a:effectLst/>
                <a:latin typeface="Arial" charset="0"/>
                <a:ea typeface="Arial" charset="0"/>
                <a:cs typeface="Arial" charset="0"/>
              </a:rPr>
              <a:t>eta_k</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The covariance of the innovation sequence is </a:t>
            </a:r>
          </a:p>
          <a:p>
            <a:r>
              <a:rPr lang="en-US" sz="1200" kern="1200" dirty="0">
                <a:solidFill>
                  <a:schemeClr val="tx1"/>
                </a:solidFill>
                <a:effectLst/>
                <a:latin typeface="Arial" charset="0"/>
                <a:ea typeface="Arial" charset="0"/>
                <a:cs typeface="Arial" charset="0"/>
              </a:rPr>
              <a:t>\begin{align*}</a:t>
            </a:r>
          </a:p>
          <a:p>
            <a:r>
              <a:rPr lang="en-US" sz="1200" kern="1200" dirty="0" err="1">
                <a:solidFill>
                  <a:schemeClr val="tx1"/>
                </a:solidFill>
                <a:effectLst/>
                <a:latin typeface="Arial" charset="0"/>
                <a:ea typeface="Arial" charset="0"/>
                <a:cs typeface="Arial" charset="0"/>
              </a:rPr>
              <a:t>S_k</a:t>
            </a:r>
            <a:r>
              <a:rPr lang="en-US" sz="1200" kern="1200" dirty="0">
                <a:solidFill>
                  <a:schemeClr val="tx1"/>
                </a:solidFill>
                <a:effectLst/>
                <a:latin typeface="Arial" charset="0"/>
                <a:ea typeface="Arial" charset="0"/>
                <a:cs typeface="Arial" charset="0"/>
              </a:rPr>
              <a:t> &amp;= E\{ </a:t>
            </a:r>
            <a:r>
              <a:rPr lang="en-US" sz="1200" kern="1200" dirty="0" err="1">
                <a:solidFill>
                  <a:schemeClr val="tx1"/>
                </a:solidFill>
                <a:effectLst/>
                <a:latin typeface="Arial" charset="0"/>
                <a:ea typeface="Arial" charset="0"/>
                <a:cs typeface="Arial" charset="0"/>
              </a:rPr>
              <a:t>v_k</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v_k</a:t>
            </a:r>
            <a:r>
              <a:rPr lang="en-US" sz="1200" kern="1200" dirty="0">
                <a:solidFill>
                  <a:schemeClr val="tx1"/>
                </a:solidFill>
                <a:effectLst/>
                <a:latin typeface="Arial" charset="0"/>
                <a:ea typeface="Arial" charset="0"/>
                <a:cs typeface="Arial" charset="0"/>
              </a:rPr>
              <a:t>^\top \} = E\{ (\</a:t>
            </a:r>
            <a:r>
              <a:rPr lang="en-US" sz="1200" kern="1200" dirty="0" err="1">
                <a:solidFill>
                  <a:schemeClr val="tx1"/>
                </a:solidFill>
                <a:effectLst/>
                <a:latin typeface="Arial" charset="0"/>
                <a:ea typeface="Arial" charset="0"/>
                <a:cs typeface="Arial" charset="0"/>
              </a:rPr>
              <a:t>eta_k</a:t>
            </a:r>
            <a:r>
              <a:rPr lang="en-US" sz="1200" kern="1200" dirty="0">
                <a:solidFill>
                  <a:schemeClr val="tx1"/>
                </a:solidFill>
                <a:effectLst/>
                <a:latin typeface="Arial" charset="0"/>
                <a:ea typeface="Arial" charset="0"/>
                <a:cs typeface="Arial" charset="0"/>
              </a:rPr>
              <a:t> + C\tilde{x}_k^-)(\</a:t>
            </a:r>
            <a:r>
              <a:rPr lang="en-US" sz="1200" kern="1200" dirty="0" err="1">
                <a:solidFill>
                  <a:schemeClr val="tx1"/>
                </a:solidFill>
                <a:effectLst/>
                <a:latin typeface="Arial" charset="0"/>
                <a:ea typeface="Arial" charset="0"/>
                <a:cs typeface="Arial" charset="0"/>
              </a:rPr>
              <a:t>eta_k</a:t>
            </a:r>
            <a:r>
              <a:rPr lang="en-US" sz="1200" kern="1200" dirty="0">
                <a:solidFill>
                  <a:schemeClr val="tx1"/>
                </a:solidFill>
                <a:effectLst/>
                <a:latin typeface="Arial" charset="0"/>
                <a:ea typeface="Arial" charset="0"/>
                <a:cs typeface="Arial" charset="0"/>
              </a:rPr>
              <a:t> + C\tilde{x}_k^-)^\top \} = R + C </a:t>
            </a:r>
            <a:r>
              <a:rPr lang="en-US" sz="1200" kern="1200" dirty="0" err="1">
                <a:solidFill>
                  <a:schemeClr val="tx1"/>
                </a:solidFill>
                <a:effectLst/>
                <a:latin typeface="Arial" charset="0"/>
                <a:ea typeface="Arial" charset="0"/>
                <a:cs typeface="Arial" charset="0"/>
              </a:rPr>
              <a:t>P_k</a:t>
            </a:r>
            <a:r>
              <a:rPr lang="en-US" sz="1200" kern="1200" dirty="0">
                <a:solidFill>
                  <a:schemeClr val="tx1"/>
                </a:solidFill>
                <a:effectLst/>
                <a:latin typeface="Arial" charset="0"/>
                <a:ea typeface="Arial" charset="0"/>
                <a:cs typeface="Arial" charset="0"/>
              </a:rPr>
              <a:t>^- C^\top.</a:t>
            </a:r>
          </a:p>
          <a:p>
            <a:r>
              <a:rPr lang="en-US" sz="1200" kern="1200" dirty="0">
                <a:solidFill>
                  <a:schemeClr val="tx1"/>
                </a:solidFill>
                <a:effectLst/>
                <a:latin typeface="Arial" charset="0"/>
                <a:ea typeface="Arial" charset="0"/>
                <a:cs typeface="Arial" charset="0"/>
              </a:rPr>
              <a:t>\end{align*}</a:t>
            </a:r>
          </a:p>
          <a:p>
            <a:endParaRPr lang="en-US" dirty="0"/>
          </a:p>
        </p:txBody>
      </p:sp>
      <p:sp>
        <p:nvSpPr>
          <p:cNvPr id="4" name="Slide Number Placeholder 3"/>
          <p:cNvSpPr>
            <a:spLocks noGrp="1"/>
          </p:cNvSpPr>
          <p:nvPr>
            <p:ph type="sldNum" sz="quarter" idx="5"/>
          </p:nvPr>
        </p:nvSpPr>
        <p:spPr/>
        <p:txBody>
          <a:bodyPr/>
          <a:lstStyle/>
          <a:p>
            <a:fld id="{88A220D4-8918-2B41-8381-D87E20881A2A}" type="slidenum">
              <a:rPr lang="en-US" smtClean="0"/>
              <a:pPr/>
              <a:t>52</a:t>
            </a:fld>
            <a:endParaRPr lang="en-US"/>
          </a:p>
        </p:txBody>
      </p:sp>
    </p:spTree>
    <p:extLst>
      <p:ext uri="{BB962C8B-B14F-4D97-AF65-F5344CB8AC3E}">
        <p14:creationId xmlns:p14="http://schemas.microsoft.com/office/powerpoint/2010/main" val="837005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p:spPr>
        <p:txBody>
          <a:bodyPr/>
          <a:lstStyle/>
          <a:p>
            <a:fld id="{0BA54AB9-3947-3A49-97DE-5CC50C5962D2}" type="slidenum">
              <a:rPr lang="en-US"/>
              <a:pPr/>
              <a:t>53</a:t>
            </a:fld>
            <a:endParaRPr lang="en-US"/>
          </a:p>
        </p:txBody>
      </p:sp>
      <p:sp>
        <p:nvSpPr>
          <p:cNvPr id="19459" name="Rectangle 2"/>
          <p:cNvSpPr>
            <a:spLocks noGrp="1" noRot="1" noChangeAspect="1" noChangeArrowheads="1" noTextEdit="1"/>
          </p:cNvSpPr>
          <p:nvPr>
            <p:ph type="sldImg"/>
          </p:nvPr>
        </p:nvSpPr>
        <p:spPr>
          <a:xfrm>
            <a:off x="381000" y="685800"/>
            <a:ext cx="6096000" cy="3429000"/>
          </a:xfrm>
          <a:ln/>
        </p:spPr>
      </p:sp>
      <p:sp>
        <p:nvSpPr>
          <p:cNvPr id="19460" name="Rectangle 3"/>
          <p:cNvSpPr>
            <a:spLocks noGrp="1" noChangeArrowheads="1"/>
          </p:cNvSpPr>
          <p:nvPr>
            <p:ph type="body" idx="1"/>
          </p:nvPr>
        </p:nvSpPr>
        <p:spPr>
          <a:noFill/>
          <a:ln/>
        </p:spPr>
        <p:txBody>
          <a:bodyPr/>
          <a:lstStyle/>
          <a:p>
            <a:pPr eaLnBrk="1" hangingPunct="1"/>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006e48e70d_7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006e48e70d_7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1006e48e70d_7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1006e48e70d_7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00ef1ef040_2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00ef1ef040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00ef1ef040_2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00ef1ef040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traditional low-pass filter is given by</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Z(s) = \frac{a}{</a:t>
            </a:r>
            <a:r>
              <a:rPr lang="en-US" sz="1200" kern="1200" dirty="0" err="1">
                <a:solidFill>
                  <a:schemeClr val="tx1"/>
                </a:solidFill>
                <a:effectLst/>
                <a:latin typeface="Arial" charset="0"/>
                <a:ea typeface="Arial" charset="0"/>
                <a:cs typeface="Arial" charset="0"/>
              </a:rPr>
              <a:t>s+a</a:t>
            </a:r>
            <a:r>
              <a:rPr lang="en-US" sz="1200" kern="1200" dirty="0">
                <a:solidFill>
                  <a:schemeClr val="tx1"/>
                </a:solidFill>
                <a:effectLst/>
                <a:latin typeface="Arial" charset="0"/>
                <a:ea typeface="Arial" charset="0"/>
                <a:cs typeface="Arial" charset="0"/>
              </a:rPr>
              <a:t>} Y(s),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 frequencies above $a$~radians/s are "filtered."</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{1cm} </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associated differential equation is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\dot{z} = -a z + a y.</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Solving the differential equation gives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z(t) = e^{-a(t-t_0)}z(t_0) + \int_{t_0}^t e^{-a(t-\tau)} a y(\tau) \,d\tau</a:t>
            </a:r>
          </a:p>
          <a:p>
            <a:r>
              <a:rPr lang="en-US" sz="1200" kern="1200" dirty="0">
                <a:solidFill>
                  <a:schemeClr val="tx1"/>
                </a:solidFill>
                <a:effectLst/>
                <a:latin typeface="Arial" charset="0"/>
                <a:ea typeface="Arial" charset="0"/>
                <a:cs typeface="Arial" charset="0"/>
              </a:rPr>
              <a:t>\]</a:t>
            </a:r>
          </a:p>
        </p:txBody>
      </p:sp>
    </p:spTree>
    <p:extLst>
      <p:ext uri="{BB962C8B-B14F-4D97-AF65-F5344CB8AC3E}">
        <p14:creationId xmlns:p14="http://schemas.microsoft.com/office/powerpoint/2010/main" val="23574728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00ef1ef040_2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00ef1ef040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Letting $t=</a:t>
            </a:r>
            <a:r>
              <a:rPr lang="en-US" sz="1200" kern="1200" dirty="0" err="1">
                <a:solidFill>
                  <a:schemeClr val="tx1"/>
                </a:solidFill>
                <a:effectLst/>
                <a:latin typeface="Arial" charset="0"/>
                <a:ea typeface="Arial" charset="0"/>
                <a:cs typeface="Arial" charset="0"/>
              </a:rPr>
              <a:t>t_k</a:t>
            </a:r>
            <a:r>
              <a:rPr lang="en-US" sz="1200" kern="1200" dirty="0">
                <a:solidFill>
                  <a:schemeClr val="tx1"/>
                </a:solidFill>
                <a:effectLst/>
                <a:latin typeface="Arial" charset="0"/>
                <a:ea typeface="Arial" charset="0"/>
                <a:cs typeface="Arial" charset="0"/>
              </a:rPr>
              <a:t>$, and $t_0=t_{k-1}$, and $</a:t>
            </a:r>
            <a:r>
              <a:rPr lang="en-US" sz="1200" kern="1200" dirty="0" err="1">
                <a:solidFill>
                  <a:schemeClr val="tx1"/>
                </a:solidFill>
                <a:effectLst/>
                <a:latin typeface="Arial" charset="0"/>
                <a:ea typeface="Arial" charset="0"/>
                <a:cs typeface="Arial" charset="0"/>
              </a:rPr>
              <a:t>t_k</a:t>
            </a:r>
            <a:r>
              <a:rPr lang="en-US" sz="1200" kern="1200" dirty="0">
                <a:solidFill>
                  <a:schemeClr val="tx1"/>
                </a:solidFill>
                <a:effectLst/>
                <a:latin typeface="Arial" charset="0"/>
                <a:ea typeface="Arial" charset="0"/>
                <a:cs typeface="Arial" charset="0"/>
              </a:rPr>
              <a:t> = t_{k-1}+T_s$, and $\sigma=\tau-t_{k-1}$ gives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z(</a:t>
            </a:r>
            <a:r>
              <a:rPr lang="en-US" sz="1200" kern="1200" dirty="0" err="1">
                <a:solidFill>
                  <a:schemeClr val="tx1"/>
                </a:solidFill>
                <a:effectLst/>
                <a:latin typeface="Arial" charset="0"/>
                <a:ea typeface="Arial" charset="0"/>
                <a:cs typeface="Arial" charset="0"/>
              </a:rPr>
              <a:t>t_k</a:t>
            </a:r>
            <a:r>
              <a:rPr lang="en-US" sz="1200" kern="1200" dirty="0">
                <a:solidFill>
                  <a:schemeClr val="tx1"/>
                </a:solidFill>
                <a:effectLst/>
                <a:latin typeface="Arial" charset="0"/>
                <a:ea typeface="Arial" charset="0"/>
                <a:cs typeface="Arial" charset="0"/>
              </a:rPr>
              <a:t>) &amp;= e^{-a(</a:t>
            </a:r>
            <a:r>
              <a:rPr lang="en-US" sz="1200" kern="1200" dirty="0" err="1">
                <a:solidFill>
                  <a:schemeClr val="tx1"/>
                </a:solidFill>
                <a:effectLst/>
                <a:latin typeface="Arial" charset="0"/>
                <a:ea typeface="Arial" charset="0"/>
                <a:cs typeface="Arial" charset="0"/>
              </a:rPr>
              <a:t>t_k</a:t>
            </a:r>
            <a:r>
              <a:rPr lang="en-US" sz="1200" kern="1200" dirty="0">
                <a:solidFill>
                  <a:schemeClr val="tx1"/>
                </a:solidFill>
                <a:effectLst/>
                <a:latin typeface="Arial" charset="0"/>
                <a:ea typeface="Arial" charset="0"/>
                <a:cs typeface="Arial" charset="0"/>
              </a:rPr>
              <a:t>-t_{k-1})}z(t_{k-1}) + \int_{t_{k-1}}^{</a:t>
            </a:r>
            <a:r>
              <a:rPr lang="en-US" sz="1200" kern="1200" dirty="0" err="1">
                <a:solidFill>
                  <a:schemeClr val="tx1"/>
                </a:solidFill>
                <a:effectLst/>
                <a:latin typeface="Arial" charset="0"/>
                <a:ea typeface="Arial" charset="0"/>
                <a:cs typeface="Arial" charset="0"/>
              </a:rPr>
              <a:t>t_k</a:t>
            </a:r>
            <a:r>
              <a:rPr lang="en-US" sz="1200" kern="1200" dirty="0">
                <a:solidFill>
                  <a:schemeClr val="tx1"/>
                </a:solidFill>
                <a:effectLst/>
                <a:latin typeface="Arial" charset="0"/>
                <a:ea typeface="Arial" charset="0"/>
                <a:cs typeface="Arial" charset="0"/>
              </a:rPr>
              <a:t>} e^{-a(</a:t>
            </a:r>
            <a:r>
              <a:rPr lang="en-US" sz="1200" kern="1200" dirty="0" err="1">
                <a:solidFill>
                  <a:schemeClr val="tx1"/>
                </a:solidFill>
                <a:effectLst/>
                <a:latin typeface="Arial" charset="0"/>
                <a:ea typeface="Arial" charset="0"/>
                <a:cs typeface="Arial" charset="0"/>
              </a:rPr>
              <a:t>t_k</a:t>
            </a:r>
            <a:r>
              <a:rPr lang="en-US" sz="1200" kern="1200" dirty="0">
                <a:solidFill>
                  <a:schemeClr val="tx1"/>
                </a:solidFill>
                <a:effectLst/>
                <a:latin typeface="Arial" charset="0"/>
                <a:ea typeface="Arial" charset="0"/>
                <a:cs typeface="Arial" charset="0"/>
              </a:rPr>
              <a:t>-\tau)} a y(\tau) \,d\tau \\</a:t>
            </a:r>
          </a:p>
          <a:p>
            <a:r>
              <a:rPr lang="en-US" sz="1200" kern="1200" dirty="0">
                <a:solidFill>
                  <a:schemeClr val="tx1"/>
                </a:solidFill>
                <a:effectLst/>
                <a:latin typeface="Arial" charset="0"/>
                <a:ea typeface="Arial" charset="0"/>
                <a:cs typeface="Arial" charset="0"/>
              </a:rPr>
              <a:t>&amp;= e^{-</a:t>
            </a:r>
            <a:r>
              <a:rPr lang="en-US" sz="1200" kern="1200" dirty="0" err="1">
                <a:solidFill>
                  <a:schemeClr val="tx1"/>
                </a:solidFill>
                <a:effectLst/>
                <a:latin typeface="Arial" charset="0"/>
                <a:ea typeface="Arial" charset="0"/>
                <a:cs typeface="Arial" charset="0"/>
              </a:rPr>
              <a:t>aT_s</a:t>
            </a:r>
            <a:r>
              <a:rPr lang="en-US" sz="1200" kern="1200" dirty="0">
                <a:solidFill>
                  <a:schemeClr val="tx1"/>
                </a:solidFill>
                <a:effectLst/>
                <a:latin typeface="Arial" charset="0"/>
                <a:ea typeface="Arial" charset="0"/>
                <a:cs typeface="Arial" charset="0"/>
              </a:rPr>
              <a:t>}z(t_{k-1}) + a\int_0^{T_s} e^{-a(T_s-\sigma)} y(\</a:t>
            </a:r>
            <a:r>
              <a:rPr lang="en-US" sz="1200" kern="1200" dirty="0" err="1">
                <a:solidFill>
                  <a:schemeClr val="tx1"/>
                </a:solidFill>
                <a:effectLst/>
                <a:latin typeface="Arial" charset="0"/>
                <a:ea typeface="Arial" charset="0"/>
                <a:cs typeface="Arial" charset="0"/>
              </a:rPr>
              <a:t>sigma+t</a:t>
            </a:r>
            <a:r>
              <a:rPr lang="en-US" sz="1200" kern="1200" dirty="0">
                <a:solidFill>
                  <a:schemeClr val="tx1"/>
                </a:solidFill>
                <a:effectLst/>
                <a:latin typeface="Arial" charset="0"/>
                <a:ea typeface="Arial" charset="0"/>
                <a:cs typeface="Arial" charset="0"/>
              </a:rPr>
              <a:t>_{k-1}) \,d\sigma</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{0.5cm}</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Define $</a:t>
            </a:r>
            <a:r>
              <a:rPr lang="en-US" sz="1200" kern="1200" dirty="0" err="1">
                <a:solidFill>
                  <a:schemeClr val="tx1"/>
                </a:solidFill>
                <a:effectLst/>
                <a:latin typeface="Arial" charset="0"/>
                <a:ea typeface="Arial" charset="0"/>
                <a:cs typeface="Arial" charset="0"/>
              </a:rPr>
              <a:t>z_k</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equiv</a:t>
            </a:r>
            <a:r>
              <a:rPr lang="en-US" sz="1200" kern="1200" dirty="0">
                <a:solidFill>
                  <a:schemeClr val="tx1"/>
                </a:solidFill>
                <a:effectLst/>
                <a:latin typeface="Arial" charset="0"/>
                <a:ea typeface="Arial" charset="0"/>
                <a:cs typeface="Arial" charset="0"/>
              </a:rPr>
              <a:t> z(</a:t>
            </a:r>
            <a:r>
              <a:rPr lang="en-US" sz="1200" kern="1200" dirty="0" err="1">
                <a:solidFill>
                  <a:schemeClr val="tx1"/>
                </a:solidFill>
                <a:effectLst/>
                <a:latin typeface="Arial" charset="0"/>
                <a:ea typeface="Arial" charset="0"/>
                <a:cs typeface="Arial" charset="0"/>
              </a:rPr>
              <a:t>t_k</a:t>
            </a:r>
            <a:r>
              <a:rPr lang="en-US" sz="1200" kern="1200" dirty="0">
                <a:solidFill>
                  <a:schemeClr val="tx1"/>
                </a:solidFill>
                <a:effectLst/>
                <a:latin typeface="Arial" charset="0"/>
                <a:ea typeface="Arial" charset="0"/>
                <a:cs typeface="Arial" charset="0"/>
              </a:rPr>
              <a:t>)$, and approximating $y(t)$ as constant between samples gives</a:t>
            </a:r>
          </a:p>
          <a:p>
            <a:r>
              <a:rPr lang="en-US" sz="1200" kern="1200" dirty="0">
                <a:solidFill>
                  <a:schemeClr val="tx1"/>
                </a:solidFill>
                <a:effectLst/>
                <a:latin typeface="Arial" charset="0"/>
                <a:ea typeface="Arial" charset="0"/>
                <a:cs typeface="Arial" charset="0"/>
              </a:rPr>
              <a:t>\begin{align*}</a:t>
            </a:r>
          </a:p>
          <a:p>
            <a:r>
              <a:rPr lang="en-US" sz="1200" kern="1200" dirty="0" err="1">
                <a:solidFill>
                  <a:schemeClr val="tx1"/>
                </a:solidFill>
                <a:effectLst/>
                <a:latin typeface="Arial" charset="0"/>
                <a:ea typeface="Arial" charset="0"/>
                <a:cs typeface="Arial" charset="0"/>
              </a:rPr>
              <a:t>z_k</a:t>
            </a:r>
            <a:r>
              <a:rPr lang="en-US" sz="1200" kern="1200" dirty="0">
                <a:solidFill>
                  <a:schemeClr val="tx1"/>
                </a:solidFill>
                <a:effectLst/>
                <a:latin typeface="Arial" charset="0"/>
                <a:ea typeface="Arial" charset="0"/>
                <a:cs typeface="Arial" charset="0"/>
              </a:rPr>
              <a:t> &amp;= e^{-</a:t>
            </a:r>
            <a:r>
              <a:rPr lang="en-US" sz="1200" kern="1200" dirty="0" err="1">
                <a:solidFill>
                  <a:schemeClr val="tx1"/>
                </a:solidFill>
                <a:effectLst/>
                <a:latin typeface="Arial" charset="0"/>
                <a:ea typeface="Arial" charset="0"/>
                <a:cs typeface="Arial" charset="0"/>
              </a:rPr>
              <a:t>aT_s</a:t>
            </a:r>
            <a:r>
              <a:rPr lang="en-US" sz="1200" kern="1200" dirty="0">
                <a:solidFill>
                  <a:schemeClr val="tx1"/>
                </a:solidFill>
                <a:effectLst/>
                <a:latin typeface="Arial" charset="0"/>
                <a:ea typeface="Arial" charset="0"/>
                <a:cs typeface="Arial" charset="0"/>
              </a:rPr>
              <a:t>}z_{k-1} + a\int_0^{T_s} e^{-a(T_s-\sigma)} \,d\sigma ~ </a:t>
            </a:r>
            <a:r>
              <a:rPr lang="en-US" sz="1200" kern="1200" dirty="0" err="1">
                <a:solidFill>
                  <a:schemeClr val="tx1"/>
                </a:solidFill>
                <a:effectLst/>
                <a:latin typeface="Arial" charset="0"/>
                <a:ea typeface="Arial" charset="0"/>
                <a:cs typeface="Arial" charset="0"/>
              </a:rPr>
              <a:t>y_k</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&amp;= e^{-</a:t>
            </a:r>
            <a:r>
              <a:rPr lang="en-US" sz="1200" kern="1200" dirty="0" err="1">
                <a:solidFill>
                  <a:schemeClr val="tx1"/>
                </a:solidFill>
                <a:effectLst/>
                <a:latin typeface="Arial" charset="0"/>
                <a:ea typeface="Arial" charset="0"/>
                <a:cs typeface="Arial" charset="0"/>
              </a:rPr>
              <a:t>aT_s</a:t>
            </a:r>
            <a:r>
              <a:rPr lang="en-US" sz="1200" kern="1200" dirty="0">
                <a:solidFill>
                  <a:schemeClr val="tx1"/>
                </a:solidFill>
                <a:effectLst/>
                <a:latin typeface="Arial" charset="0"/>
                <a:ea typeface="Arial" charset="0"/>
                <a:cs typeface="Arial" charset="0"/>
              </a:rPr>
              <a:t>}z_{k-1} + (1-e^{-</a:t>
            </a:r>
            <a:r>
              <a:rPr lang="en-US" sz="1200" kern="1200" dirty="0" err="1">
                <a:solidFill>
                  <a:schemeClr val="tx1"/>
                </a:solidFill>
                <a:effectLst/>
                <a:latin typeface="Arial" charset="0"/>
                <a:ea typeface="Arial" charset="0"/>
                <a:cs typeface="Arial" charset="0"/>
              </a:rPr>
              <a:t>aT_s</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y_k</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&amp;= \alpha z_{k-1} + (1-\alpha) </a:t>
            </a:r>
            <a:r>
              <a:rPr lang="en-US" sz="1200" kern="1200" dirty="0" err="1">
                <a:solidFill>
                  <a:schemeClr val="tx1"/>
                </a:solidFill>
                <a:effectLst/>
                <a:latin typeface="Arial" charset="0"/>
                <a:ea typeface="Arial" charset="0"/>
                <a:cs typeface="Arial" charset="0"/>
              </a:rPr>
              <a:t>y_k</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where $0\</a:t>
            </a:r>
            <a:r>
              <a:rPr lang="en-US" sz="1200" kern="1200" dirty="0" err="1">
                <a:solidFill>
                  <a:schemeClr val="tx1"/>
                </a:solidFill>
                <a:effectLst/>
                <a:latin typeface="Arial" charset="0"/>
                <a:ea typeface="Arial" charset="0"/>
                <a:cs typeface="Arial" charset="0"/>
              </a:rPr>
              <a:t>leq</a:t>
            </a:r>
            <a:r>
              <a:rPr lang="en-US" sz="1200" kern="1200" dirty="0">
                <a:solidFill>
                  <a:schemeClr val="tx1"/>
                </a:solidFill>
                <a:effectLst/>
                <a:latin typeface="Arial" charset="0"/>
                <a:ea typeface="Arial" charset="0"/>
                <a:cs typeface="Arial" charset="0"/>
              </a:rPr>
              <a:t> e^{-</a:t>
            </a:r>
            <a:r>
              <a:rPr lang="en-US" sz="1200" kern="1200" dirty="0" err="1">
                <a:solidFill>
                  <a:schemeClr val="tx1"/>
                </a:solidFill>
                <a:effectLst/>
                <a:latin typeface="Arial" charset="0"/>
                <a:ea typeface="Arial" charset="0"/>
                <a:cs typeface="Arial" charset="0"/>
              </a:rPr>
              <a:t>aT_s</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equiv</a:t>
            </a:r>
            <a:r>
              <a:rPr lang="en-US" sz="1200" kern="1200" dirty="0">
                <a:solidFill>
                  <a:schemeClr val="tx1"/>
                </a:solidFill>
                <a:effectLst/>
                <a:latin typeface="Arial" charset="0"/>
                <a:ea typeface="Arial" charset="0"/>
                <a:cs typeface="Arial" charset="0"/>
              </a:rPr>
              <a:t> \alpha \</a:t>
            </a:r>
            <a:r>
              <a:rPr lang="en-US" sz="1200" kern="1200" dirty="0" err="1">
                <a:solidFill>
                  <a:schemeClr val="tx1"/>
                </a:solidFill>
                <a:effectLst/>
                <a:latin typeface="Arial" charset="0"/>
                <a:ea typeface="Arial" charset="0"/>
                <a:cs typeface="Arial" charset="0"/>
              </a:rPr>
              <a:t>leq</a:t>
            </a:r>
            <a:r>
              <a:rPr lang="en-US" sz="1200" kern="1200" dirty="0">
                <a:solidFill>
                  <a:schemeClr val="tx1"/>
                </a:solidFill>
                <a:effectLst/>
                <a:latin typeface="Arial" charset="0"/>
                <a:ea typeface="Arial" charset="0"/>
                <a:cs typeface="Arial" charset="0"/>
              </a:rPr>
              <a:t> 1$.</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{0.5cm}</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em</a:t>
            </a:r>
            <a:r>
              <a:rPr lang="en-US" sz="1200" kern="1200" dirty="0">
                <a:solidFill>
                  <a:schemeClr val="tx1"/>
                </a:solidFill>
                <a:effectLst/>
                <a:latin typeface="Arial" charset="0"/>
                <a:ea typeface="Arial" charset="0"/>
                <a:cs typeface="Arial" charset="0"/>
              </a:rPr>
              <a:t> Therefore the $\alpha$-filter is just a sampled low-pass filter.}</a:t>
            </a:r>
          </a:p>
        </p:txBody>
      </p:sp>
    </p:spTree>
    <p:extLst>
      <p:ext uri="{BB962C8B-B14F-4D97-AF65-F5344CB8AC3E}">
        <p14:creationId xmlns:p14="http://schemas.microsoft.com/office/powerpoint/2010/main" val="7071079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xfrm>
            <a:off x="609600" y="6245225"/>
            <a:ext cx="2844800" cy="476250"/>
          </a:xfrm>
          <a:prstGeom prst="rect">
            <a:avLst/>
          </a:prstGeom>
          <a:ln/>
        </p:spPr>
        <p:txBody>
          <a:bodyPr/>
          <a:lstStyle>
            <a:lvl1pPr>
              <a:defRPr/>
            </a:lvl1pPr>
          </a:lstStyle>
          <a:p>
            <a:endParaRPr lang="en-US"/>
          </a:p>
        </p:txBody>
      </p:sp>
      <p:sp>
        <p:nvSpPr>
          <p:cNvPr id="5" name="Rectangle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endParaRPr lang="en-US"/>
          </a:p>
        </p:txBody>
      </p:sp>
      <p:sp>
        <p:nvSpPr>
          <p:cNvPr id="6" name="Rectangle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fld id="{1B215D4C-8CC4-814D-BB85-022032E1F5E2}"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609600" y="6245225"/>
            <a:ext cx="2844800" cy="476250"/>
          </a:xfrm>
          <a:prstGeom prst="rect">
            <a:avLst/>
          </a:prstGeom>
          <a:ln/>
        </p:spPr>
        <p:txBody>
          <a:bodyPr/>
          <a:lstStyle>
            <a:lvl1pPr>
              <a:defRPr/>
            </a:lvl1pPr>
          </a:lstStyle>
          <a:p>
            <a:endParaRPr lang="en-US"/>
          </a:p>
        </p:txBody>
      </p:sp>
      <p:sp>
        <p:nvSpPr>
          <p:cNvPr id="5" name="Rectangle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endParaRPr lang="en-US"/>
          </a:p>
        </p:txBody>
      </p:sp>
      <p:sp>
        <p:nvSpPr>
          <p:cNvPr id="6" name="Rectangle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fld id="{6A8D13CD-EFD2-5B46-B789-8313FEBC8852}"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609600" y="6245225"/>
            <a:ext cx="2844800" cy="476250"/>
          </a:xfrm>
          <a:prstGeom prst="rect">
            <a:avLst/>
          </a:prstGeom>
          <a:ln/>
        </p:spPr>
        <p:txBody>
          <a:bodyPr/>
          <a:lstStyle>
            <a:lvl1pPr>
              <a:defRPr/>
            </a:lvl1pPr>
          </a:lstStyle>
          <a:p>
            <a:endParaRPr lang="en-US"/>
          </a:p>
        </p:txBody>
      </p:sp>
      <p:sp>
        <p:nvSpPr>
          <p:cNvPr id="5" name="Rectangle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endParaRPr lang="en-US"/>
          </a:p>
        </p:txBody>
      </p:sp>
      <p:sp>
        <p:nvSpPr>
          <p:cNvPr id="6" name="Rectangle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fld id="{91E3F4C9-C489-1B40-A7CF-5C2FA7198257}"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6197600" y="1600200"/>
            <a:ext cx="5384800" cy="21859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6197600" y="3938589"/>
            <a:ext cx="5384800" cy="2187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4"/>
          <p:cNvSpPr>
            <a:spLocks noGrp="1" noChangeArrowheads="1"/>
          </p:cNvSpPr>
          <p:nvPr>
            <p:ph type="dt" sz="half" idx="10"/>
          </p:nvPr>
        </p:nvSpPr>
        <p:spPr>
          <a:xfrm>
            <a:off x="609600" y="6245225"/>
            <a:ext cx="2844800" cy="476250"/>
          </a:xfrm>
          <a:prstGeom prst="rect">
            <a:avLst/>
          </a:prstGeom>
          <a:ln/>
        </p:spPr>
        <p:txBody>
          <a:bodyPr/>
          <a:lstStyle>
            <a:lvl1pPr>
              <a:defRPr/>
            </a:lvl1pPr>
          </a:lstStyle>
          <a:p>
            <a:endParaRPr lang="en-US"/>
          </a:p>
        </p:txBody>
      </p:sp>
      <p:sp>
        <p:nvSpPr>
          <p:cNvPr id="7" name="Rectangle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endParaRPr lang="en-US"/>
          </a:p>
        </p:txBody>
      </p:sp>
      <p:sp>
        <p:nvSpPr>
          <p:cNvPr id="8" name="Rectangle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fld id="{6E9F37B9-EE6D-C14D-A580-654A017D6D6B}" type="slidenum">
              <a:rPr lang="en-US"/>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609600" y="274639"/>
            <a:ext cx="10972800" cy="5851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Rectangle 4"/>
          <p:cNvSpPr>
            <a:spLocks noGrp="1" noChangeArrowheads="1"/>
          </p:cNvSpPr>
          <p:nvPr>
            <p:ph type="dt" sz="half" idx="10"/>
          </p:nvPr>
        </p:nvSpPr>
        <p:spPr>
          <a:xfrm>
            <a:off x="609600" y="6245225"/>
            <a:ext cx="2844800" cy="476250"/>
          </a:xfrm>
          <a:prstGeom prst="rect">
            <a:avLst/>
          </a:prstGeom>
          <a:ln/>
        </p:spPr>
        <p:txBody>
          <a:bodyPr/>
          <a:lstStyle>
            <a:lvl1pPr>
              <a:defRPr/>
            </a:lvl1pPr>
          </a:lstStyle>
          <a:p>
            <a:endParaRPr lang="en-US"/>
          </a:p>
        </p:txBody>
      </p:sp>
      <p:sp>
        <p:nvSpPr>
          <p:cNvPr id="4" name="Rectangle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endParaRPr lang="en-US"/>
          </a:p>
        </p:txBody>
      </p:sp>
      <p:sp>
        <p:nvSpPr>
          <p:cNvPr id="5" name="Rectangle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fld id="{839F79D1-D1ED-2A42-ADF4-DE8BAB278373}"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609600" y="6245225"/>
            <a:ext cx="2844800" cy="476250"/>
          </a:xfrm>
          <a:prstGeom prst="rect">
            <a:avLst/>
          </a:prstGeom>
          <a:ln/>
        </p:spPr>
        <p:txBody>
          <a:bodyPr/>
          <a:lstStyle>
            <a:lvl1pPr>
              <a:defRPr/>
            </a:lvl1pPr>
          </a:lstStyle>
          <a:p>
            <a:endParaRPr lang="en-US"/>
          </a:p>
        </p:txBody>
      </p:sp>
      <p:sp>
        <p:nvSpPr>
          <p:cNvPr id="5" name="Rectangle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endParaRPr lang="en-US"/>
          </a:p>
        </p:txBody>
      </p:sp>
      <p:sp>
        <p:nvSpPr>
          <p:cNvPr id="6" name="Rectangle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fld id="{FC3C74D1-92DD-3044-85EF-2E37050C880B}"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xfrm>
            <a:off x="609600" y="6245225"/>
            <a:ext cx="2844800" cy="476250"/>
          </a:xfrm>
          <a:prstGeom prst="rect">
            <a:avLst/>
          </a:prstGeom>
          <a:ln/>
        </p:spPr>
        <p:txBody>
          <a:bodyPr/>
          <a:lstStyle>
            <a:lvl1pPr>
              <a:defRPr/>
            </a:lvl1pPr>
          </a:lstStyle>
          <a:p>
            <a:endParaRPr lang="en-US"/>
          </a:p>
        </p:txBody>
      </p:sp>
      <p:sp>
        <p:nvSpPr>
          <p:cNvPr id="5" name="Rectangle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endParaRPr lang="en-US"/>
          </a:p>
        </p:txBody>
      </p:sp>
      <p:sp>
        <p:nvSpPr>
          <p:cNvPr id="6" name="Rectangle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fld id="{DB733EC5-943F-BD40-8E60-B2545088DA8A}"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noChangeArrowheads="1"/>
          </p:cNvSpPr>
          <p:nvPr>
            <p:ph type="dt" sz="half" idx="10"/>
          </p:nvPr>
        </p:nvSpPr>
        <p:spPr>
          <a:xfrm>
            <a:off x="609600" y="6245225"/>
            <a:ext cx="2844800" cy="476250"/>
          </a:xfrm>
          <a:prstGeom prst="rect">
            <a:avLst/>
          </a:prstGeom>
          <a:ln/>
        </p:spPr>
        <p:txBody>
          <a:bodyPr/>
          <a:lstStyle>
            <a:lvl1pPr>
              <a:defRPr/>
            </a:lvl1pPr>
          </a:lstStyle>
          <a:p>
            <a:endParaRPr lang="en-US"/>
          </a:p>
        </p:txBody>
      </p:sp>
      <p:sp>
        <p:nvSpPr>
          <p:cNvPr id="6" name="Footer Placeholder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endParaRPr lang="en-US"/>
          </a:p>
        </p:txBody>
      </p:sp>
      <p:sp>
        <p:nvSpPr>
          <p:cNvPr id="7" name="Slide Number Placeholder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fld id="{B61B06A3-DD13-1649-87E9-BAF273025921}"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xfrm>
            <a:off x="609600" y="6245225"/>
            <a:ext cx="2844800" cy="476250"/>
          </a:xfrm>
          <a:prstGeom prst="rect">
            <a:avLst/>
          </a:prstGeom>
          <a:ln/>
        </p:spPr>
        <p:txBody>
          <a:bodyPr/>
          <a:lstStyle>
            <a:lvl1pPr>
              <a:defRPr/>
            </a:lvl1pPr>
          </a:lstStyle>
          <a:p>
            <a:endParaRPr lang="en-US"/>
          </a:p>
        </p:txBody>
      </p:sp>
      <p:sp>
        <p:nvSpPr>
          <p:cNvPr id="8" name="Rectangle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endParaRPr lang="en-US"/>
          </a:p>
        </p:txBody>
      </p:sp>
      <p:sp>
        <p:nvSpPr>
          <p:cNvPr id="9" name="Rectangle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fld id="{8B06B012-1334-974F-9A09-0ED6B6E4A404}"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9"/>
            <a:ext cx="10972800" cy="685297"/>
          </a:xfrm>
        </p:spPr>
        <p:txBody>
          <a:bodyPr/>
          <a:lstStyle>
            <a:lvl1pPr>
              <a:defRPr sz="3600"/>
            </a:lvl1p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xfrm>
            <a:off x="609600" y="6245225"/>
            <a:ext cx="2844800" cy="476250"/>
          </a:xfrm>
          <a:prstGeom prst="rect">
            <a:avLst/>
          </a:prstGeom>
          <a:ln/>
        </p:spPr>
        <p:txBody>
          <a:bodyPr/>
          <a:lstStyle>
            <a:lvl1pPr>
              <a:defRPr/>
            </a:lvl1pPr>
          </a:lstStyle>
          <a:p>
            <a:endParaRPr lang="en-US"/>
          </a:p>
        </p:txBody>
      </p:sp>
      <p:sp>
        <p:nvSpPr>
          <p:cNvPr id="3" name="Rectangle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endParaRPr lang="en-US"/>
          </a:p>
        </p:txBody>
      </p:sp>
      <p:sp>
        <p:nvSpPr>
          <p:cNvPr id="4" name="Rectangle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fld id="{658D7E5B-1C0A-A94A-A91F-B9E47F4139BE}"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noChangeArrowheads="1"/>
          </p:cNvSpPr>
          <p:nvPr>
            <p:ph type="dt" sz="half" idx="10"/>
          </p:nvPr>
        </p:nvSpPr>
        <p:spPr>
          <a:xfrm>
            <a:off x="609600" y="6245225"/>
            <a:ext cx="2844800" cy="476250"/>
          </a:xfrm>
          <a:prstGeom prst="rect">
            <a:avLst/>
          </a:prstGeom>
          <a:ln/>
        </p:spPr>
        <p:txBody>
          <a:bodyPr/>
          <a:lstStyle>
            <a:lvl1pPr>
              <a:defRPr/>
            </a:lvl1pPr>
          </a:lstStyle>
          <a:p>
            <a:endParaRPr lang="en-US"/>
          </a:p>
        </p:txBody>
      </p:sp>
      <p:sp>
        <p:nvSpPr>
          <p:cNvPr id="6" name="Footer Placeholder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endParaRPr lang="en-US"/>
          </a:p>
        </p:txBody>
      </p:sp>
      <p:sp>
        <p:nvSpPr>
          <p:cNvPr id="7" name="Slide Number Placeholder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fld id="{CCB93F73-7C24-6140-AA8C-4140BB37136F}"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noChangeArrowheads="1"/>
          </p:cNvSpPr>
          <p:nvPr>
            <p:ph type="dt" sz="half" idx="10"/>
          </p:nvPr>
        </p:nvSpPr>
        <p:spPr>
          <a:xfrm>
            <a:off x="609600" y="6245225"/>
            <a:ext cx="2844800" cy="476250"/>
          </a:xfrm>
          <a:prstGeom prst="rect">
            <a:avLst/>
          </a:prstGeom>
          <a:ln/>
        </p:spPr>
        <p:txBody>
          <a:bodyPr/>
          <a:lstStyle>
            <a:lvl1pPr>
              <a:defRPr/>
            </a:lvl1pPr>
          </a:lstStyle>
          <a:p>
            <a:endParaRPr lang="en-US"/>
          </a:p>
        </p:txBody>
      </p:sp>
      <p:sp>
        <p:nvSpPr>
          <p:cNvPr id="6" name="Footer Placeholder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endParaRPr lang="en-US"/>
          </a:p>
        </p:txBody>
      </p:sp>
      <p:sp>
        <p:nvSpPr>
          <p:cNvPr id="7" name="Slide Number Placeholder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fld id="{04153BDE-59CB-E940-85B5-BA9083ACC93E}"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09600" y="200798"/>
            <a:ext cx="10972800" cy="72960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09600" y="1063314"/>
            <a:ext cx="10972800" cy="556762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6"/>
          <p:cNvSpPr txBox="1">
            <a:spLocks noChangeArrowheads="1"/>
          </p:cNvSpPr>
          <p:nvPr userDrawn="1"/>
        </p:nvSpPr>
        <p:spPr bwMode="auto">
          <a:xfrm>
            <a:off x="416278" y="6463905"/>
            <a:ext cx="11075812" cy="25122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r" rtl="0" fontAlgn="base">
              <a:spcBef>
                <a:spcPct val="0"/>
              </a:spcBef>
              <a:spcAft>
                <a:spcPct val="0"/>
              </a:spcAft>
              <a:defRPr sz="1400" kern="1200">
                <a:solidFill>
                  <a:schemeClr val="tx1"/>
                </a:solidFill>
                <a:latin typeface="Arial" pitchFamily="-111" charset="0"/>
                <a:ea typeface="Arial" pitchFamily="-111" charset="0"/>
                <a:cs typeface="Arial" pitchFamily="-111" charset="0"/>
              </a:defRPr>
            </a:lvl1pPr>
            <a:lvl2pPr marL="457200" algn="l" rtl="0" fontAlgn="base">
              <a:spcBef>
                <a:spcPct val="0"/>
              </a:spcBef>
              <a:spcAft>
                <a:spcPct val="0"/>
              </a:spcAft>
              <a:defRPr kern="1200">
                <a:solidFill>
                  <a:schemeClr val="tx1"/>
                </a:solidFill>
                <a:latin typeface="Arial" charset="0"/>
                <a:ea typeface="Arial" charset="0"/>
                <a:cs typeface="Arial" charset="0"/>
              </a:defRPr>
            </a:lvl2pPr>
            <a:lvl3pPr marL="914400" algn="l" rtl="0" fontAlgn="base">
              <a:spcBef>
                <a:spcPct val="0"/>
              </a:spcBef>
              <a:spcAft>
                <a:spcPct val="0"/>
              </a:spcAft>
              <a:defRPr kern="1200">
                <a:solidFill>
                  <a:schemeClr val="tx1"/>
                </a:solidFill>
                <a:latin typeface="Arial" charset="0"/>
                <a:ea typeface="Arial" charset="0"/>
                <a:cs typeface="Arial" charset="0"/>
              </a:defRPr>
            </a:lvl3pPr>
            <a:lvl4pPr marL="1371600" algn="l" rtl="0" fontAlgn="base">
              <a:spcBef>
                <a:spcPct val="0"/>
              </a:spcBef>
              <a:spcAft>
                <a:spcPct val="0"/>
              </a:spcAft>
              <a:defRPr kern="1200">
                <a:solidFill>
                  <a:schemeClr val="tx1"/>
                </a:solidFill>
                <a:latin typeface="Arial" charset="0"/>
                <a:ea typeface="Arial" charset="0"/>
                <a:cs typeface="Arial" charset="0"/>
              </a:defRPr>
            </a:lvl4pPr>
            <a:lvl5pPr marL="1828800" algn="l" rtl="0" fontAlgn="base">
              <a:spcBef>
                <a:spcPct val="0"/>
              </a:spcBef>
              <a:spcAft>
                <a:spcPct val="0"/>
              </a:spcAft>
              <a:defRPr kern="1200">
                <a:solidFill>
                  <a:schemeClr val="tx1"/>
                </a:solidFill>
                <a:latin typeface="Arial" charset="0"/>
                <a:ea typeface="Arial" charset="0"/>
                <a:cs typeface="Arial" charset="0"/>
              </a:defRPr>
            </a:lvl5pPr>
            <a:lvl6pPr marL="2286000" algn="l" defTabSz="457200" rtl="0" eaLnBrk="1" latinLnBrk="0" hangingPunct="1">
              <a:defRPr kern="1200">
                <a:solidFill>
                  <a:schemeClr val="tx1"/>
                </a:solidFill>
                <a:latin typeface="Arial" charset="0"/>
                <a:ea typeface="Arial" charset="0"/>
                <a:cs typeface="Arial" charset="0"/>
              </a:defRPr>
            </a:lvl6pPr>
            <a:lvl7pPr marL="2743200" algn="l" defTabSz="457200" rtl="0" eaLnBrk="1" latinLnBrk="0" hangingPunct="1">
              <a:defRPr kern="1200">
                <a:solidFill>
                  <a:schemeClr val="tx1"/>
                </a:solidFill>
                <a:latin typeface="Arial" charset="0"/>
                <a:ea typeface="Arial" charset="0"/>
                <a:cs typeface="Arial" charset="0"/>
              </a:defRPr>
            </a:lvl7pPr>
            <a:lvl8pPr marL="3200400" algn="l" defTabSz="457200" rtl="0" eaLnBrk="1" latinLnBrk="0" hangingPunct="1">
              <a:defRPr kern="1200">
                <a:solidFill>
                  <a:schemeClr val="tx1"/>
                </a:solidFill>
                <a:latin typeface="Arial" charset="0"/>
                <a:ea typeface="Arial" charset="0"/>
                <a:cs typeface="Arial" charset="0"/>
              </a:defRPr>
            </a:lvl8pPr>
            <a:lvl9pPr marL="3657600" algn="l" defTabSz="457200" rtl="0" eaLnBrk="1" latinLnBrk="0" hangingPunct="1">
              <a:defRPr kern="1200">
                <a:solidFill>
                  <a:schemeClr val="tx1"/>
                </a:solidFill>
                <a:latin typeface="Arial" charset="0"/>
                <a:ea typeface="Arial" charset="0"/>
                <a:cs typeface="Arial" charset="0"/>
              </a:defRPr>
            </a:lvl9pPr>
          </a:lstStyle>
          <a:p>
            <a:pPr>
              <a:defRPr/>
            </a:pPr>
            <a:r>
              <a:rPr lang="en-US" sz="1400" dirty="0"/>
              <a:t>Beard &amp; McLain,</a:t>
            </a:r>
            <a:r>
              <a:rPr lang="en-US" sz="1400" baseline="0" dirty="0"/>
              <a:t> “</a:t>
            </a:r>
            <a:r>
              <a:rPr lang="en-US" sz="1400" dirty="0"/>
              <a:t>Small Unmanned Aircraft,”  </a:t>
            </a:r>
            <a:r>
              <a:rPr lang="en-US" sz="1400" i="1" dirty="0"/>
              <a:t>Princeton University Press,</a:t>
            </a:r>
            <a:r>
              <a:rPr lang="en-US" sz="1400" baseline="0" dirty="0"/>
              <a:t> 2012,   				Chapter 8, Slide </a:t>
            </a:r>
            <a:r>
              <a:rPr lang="en-US" sz="1400" dirty="0"/>
              <a:t> </a:t>
            </a:r>
            <a:fld id="{84CC4BE0-69A4-1A49-A7C1-B543DABBF88A}" type="slidenum">
              <a:rPr lang="en-US" sz="1400" smtClean="0"/>
              <a:pPr>
                <a:defRPr/>
              </a:pPr>
              <a:t>‹#›</a:t>
            </a:fld>
            <a:endParaRPr lang="en-US" sz="140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rtl="0" eaLnBrk="0" fontAlgn="base" hangingPunct="0">
        <a:spcBef>
          <a:spcPct val="0"/>
        </a:spcBef>
        <a:spcAft>
          <a:spcPct val="0"/>
        </a:spcAft>
        <a:defRPr sz="36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ea typeface="Arial" charset="0"/>
          <a:cs typeface="Arial" charset="0"/>
        </a:defRPr>
      </a:lvl2pPr>
      <a:lvl3pPr algn="ctr" rtl="0" eaLnBrk="0" fontAlgn="base" hangingPunct="0">
        <a:spcBef>
          <a:spcPct val="0"/>
        </a:spcBef>
        <a:spcAft>
          <a:spcPct val="0"/>
        </a:spcAft>
        <a:defRPr sz="4400">
          <a:solidFill>
            <a:schemeClr val="tx2"/>
          </a:solidFill>
          <a:latin typeface="Arial" charset="0"/>
          <a:ea typeface="Arial" charset="0"/>
          <a:cs typeface="Arial" charset="0"/>
        </a:defRPr>
      </a:lvl3pPr>
      <a:lvl4pPr algn="ctr" rtl="0" eaLnBrk="0" fontAlgn="base" hangingPunct="0">
        <a:spcBef>
          <a:spcPct val="0"/>
        </a:spcBef>
        <a:spcAft>
          <a:spcPct val="0"/>
        </a:spcAft>
        <a:defRPr sz="4400">
          <a:solidFill>
            <a:schemeClr val="tx2"/>
          </a:solidFill>
          <a:latin typeface="Arial" charset="0"/>
          <a:ea typeface="Arial" charset="0"/>
          <a:cs typeface="Arial" charset="0"/>
        </a:defRPr>
      </a:lvl4pPr>
      <a:lvl5pPr algn="ctr" rtl="0" eaLnBrk="0" fontAlgn="base" hangingPunct="0">
        <a:spcBef>
          <a:spcPct val="0"/>
        </a:spcBef>
        <a:spcAft>
          <a:spcPct val="0"/>
        </a:spcAft>
        <a:defRPr sz="4400">
          <a:solidFill>
            <a:schemeClr val="tx2"/>
          </a:solidFill>
          <a:latin typeface="Arial" charset="0"/>
          <a:ea typeface="Arial" charset="0"/>
          <a:cs typeface="Arial" charset="0"/>
        </a:defRPr>
      </a:lvl5pPr>
      <a:lvl6pPr marL="457200" algn="ctr" rtl="0" fontAlgn="base">
        <a:spcBef>
          <a:spcPct val="0"/>
        </a:spcBef>
        <a:spcAft>
          <a:spcPct val="0"/>
        </a:spcAft>
        <a:defRPr sz="4400">
          <a:solidFill>
            <a:schemeClr val="tx2"/>
          </a:solidFill>
          <a:latin typeface="Arial" charset="0"/>
          <a:ea typeface="Arial" charset="0"/>
          <a:cs typeface="Arial" charset="0"/>
        </a:defRPr>
      </a:lvl6pPr>
      <a:lvl7pPr marL="914400" algn="ctr" rtl="0" fontAlgn="base">
        <a:spcBef>
          <a:spcPct val="0"/>
        </a:spcBef>
        <a:spcAft>
          <a:spcPct val="0"/>
        </a:spcAft>
        <a:defRPr sz="4400">
          <a:solidFill>
            <a:schemeClr val="tx2"/>
          </a:solidFill>
          <a:latin typeface="Arial" charset="0"/>
          <a:ea typeface="Arial" charset="0"/>
          <a:cs typeface="Arial" charset="0"/>
        </a:defRPr>
      </a:lvl7pPr>
      <a:lvl8pPr marL="1371600" algn="ctr" rtl="0" fontAlgn="base">
        <a:spcBef>
          <a:spcPct val="0"/>
        </a:spcBef>
        <a:spcAft>
          <a:spcPct val="0"/>
        </a:spcAft>
        <a:defRPr sz="4400">
          <a:solidFill>
            <a:schemeClr val="tx2"/>
          </a:solidFill>
          <a:latin typeface="Arial" charset="0"/>
          <a:ea typeface="Arial" charset="0"/>
          <a:cs typeface="Arial" charset="0"/>
        </a:defRPr>
      </a:lvl8pPr>
      <a:lvl9pPr marL="1828800" algn="ctr" rtl="0" fontAlgn="base">
        <a:spcBef>
          <a:spcPct val="0"/>
        </a:spcBef>
        <a:spcAft>
          <a:spcPct val="0"/>
        </a:spcAft>
        <a:defRPr sz="4400">
          <a:solidFill>
            <a:schemeClr val="tx2"/>
          </a:solidFill>
          <a:latin typeface="Arial" charset="0"/>
          <a:ea typeface="Arial" charset="0"/>
          <a:cs typeface="Arial" charset="0"/>
        </a:defRPr>
      </a:lvl9pPr>
    </p:titleStyle>
    <p:bodyStyle>
      <a:lvl1pPr marL="342900" indent="-342900" algn="l" rtl="0" eaLnBrk="0" fontAlgn="base" hangingPunct="0">
        <a:spcBef>
          <a:spcPct val="20000"/>
        </a:spcBef>
        <a:spcAft>
          <a:spcPct val="0"/>
        </a:spcAft>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0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18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1800">
          <a:solidFill>
            <a:schemeClr val="tx1"/>
          </a:solidFill>
          <a:latin typeface="+mn-lt"/>
          <a:ea typeface="+mn-ea"/>
          <a:cs typeface="+mn-cs"/>
        </a:defRPr>
      </a:lvl5pPr>
      <a:lvl6pPr marL="2514600" indent="-228600" algn="l" rtl="0" fontAlgn="base">
        <a:spcBef>
          <a:spcPct val="20000"/>
        </a:spcBef>
        <a:spcAft>
          <a:spcPct val="0"/>
        </a:spcAft>
        <a:buChar char="»"/>
        <a:defRPr sz="2000">
          <a:solidFill>
            <a:schemeClr val="tx1"/>
          </a:solidFill>
          <a:latin typeface="+mn-lt"/>
          <a:ea typeface="+mn-ea"/>
          <a:cs typeface="+mn-cs"/>
        </a:defRPr>
      </a:lvl6pPr>
      <a:lvl7pPr marL="2971800" indent="-228600" algn="l" rtl="0" fontAlgn="base">
        <a:spcBef>
          <a:spcPct val="20000"/>
        </a:spcBef>
        <a:spcAft>
          <a:spcPct val="0"/>
        </a:spcAft>
        <a:buChar char="»"/>
        <a:defRPr sz="2000">
          <a:solidFill>
            <a:schemeClr val="tx1"/>
          </a:solidFill>
          <a:latin typeface="+mn-lt"/>
          <a:ea typeface="+mn-ea"/>
          <a:cs typeface="+mn-cs"/>
        </a:defRPr>
      </a:lvl7pPr>
      <a:lvl8pPr marL="3429000" indent="-228600" algn="l" rtl="0" fontAlgn="base">
        <a:spcBef>
          <a:spcPct val="20000"/>
        </a:spcBef>
        <a:spcAft>
          <a:spcPct val="0"/>
        </a:spcAft>
        <a:buChar char="»"/>
        <a:defRPr sz="2000">
          <a:solidFill>
            <a:schemeClr val="tx1"/>
          </a:solidFill>
          <a:latin typeface="+mn-lt"/>
          <a:ea typeface="+mn-ea"/>
          <a:cs typeface="+mn-cs"/>
        </a:defRPr>
      </a:lvl8pPr>
      <a:lvl9pPr marL="3886200" indent="-228600" algn="l" rtl="0" fontAlgn="base">
        <a:spcBef>
          <a:spcPct val="20000"/>
        </a:spcBef>
        <a:spcAft>
          <a:spcPct val="0"/>
        </a:spcAft>
        <a:buChar char="»"/>
        <a:defRPr sz="20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14.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image" Target="../media/image39.emf"/><Relationship Id="rId13" Type="http://schemas.openxmlformats.org/officeDocument/2006/relationships/image" Target="../media/image44.emf"/><Relationship Id="rId3" Type="http://schemas.openxmlformats.org/officeDocument/2006/relationships/image" Target="../media/image34.emf"/><Relationship Id="rId7" Type="http://schemas.openxmlformats.org/officeDocument/2006/relationships/image" Target="../media/image38.emf"/><Relationship Id="rId12" Type="http://schemas.openxmlformats.org/officeDocument/2006/relationships/image" Target="../media/image43.emf"/><Relationship Id="rId2" Type="http://schemas.openxmlformats.org/officeDocument/2006/relationships/image" Target="../media/image33.emf"/><Relationship Id="rId1" Type="http://schemas.openxmlformats.org/officeDocument/2006/relationships/slideLayout" Target="../slideLayouts/slideLayout2.xml"/><Relationship Id="rId6" Type="http://schemas.openxmlformats.org/officeDocument/2006/relationships/image" Target="../media/image37.emf"/><Relationship Id="rId11" Type="http://schemas.openxmlformats.org/officeDocument/2006/relationships/image" Target="../media/image42.emf"/><Relationship Id="rId5" Type="http://schemas.openxmlformats.org/officeDocument/2006/relationships/image" Target="../media/image36.emf"/><Relationship Id="rId10" Type="http://schemas.openxmlformats.org/officeDocument/2006/relationships/image" Target="../media/image41.emf"/><Relationship Id="rId4" Type="http://schemas.openxmlformats.org/officeDocument/2006/relationships/image" Target="../media/image35.emf"/><Relationship Id="rId9" Type="http://schemas.openxmlformats.org/officeDocument/2006/relationships/image" Target="../media/image40.emf"/><Relationship Id="rId14" Type="http://schemas.openxmlformats.org/officeDocument/2006/relationships/image" Target="../media/image45.emf"/></Relationships>
</file>

<file path=ppt/slides/_rels/slide22.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47.emf"/></Relationships>
</file>

<file path=ppt/slides/_rels/slide2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51.png"/><Relationship Id="rId5" Type="http://schemas.openxmlformats.org/officeDocument/2006/relationships/image" Target="../media/image50.emf"/><Relationship Id="rId4" Type="http://schemas.openxmlformats.org/officeDocument/2006/relationships/image" Target="../media/image49.emf"/></Relationships>
</file>

<file path=ppt/slides/_rels/slide24.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53.emf"/></Relationships>
</file>

<file path=ppt/slides/_rels/slide25.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55.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56.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9.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63.emf"/><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65.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68.emf"/><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69.emf"/><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70.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71.em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72.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73.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74.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75.emf"/><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76.emf"/><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77.emf"/><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78.emf"/><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0.xml.rels><?xml version="1.0" encoding="UTF-8" standalone="yes"?>
<Relationships xmlns="http://schemas.openxmlformats.org/package/2006/relationships"><Relationship Id="rId2" Type="http://schemas.openxmlformats.org/officeDocument/2006/relationships/image" Target="../media/image79.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gif"/></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emf"/><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gif"/><Relationship Id="rId4" Type="http://schemas.openxmlformats.org/officeDocument/2006/relationships/image" Target="../media/image10.gif"/></Relationships>
</file>

<file path=ppt/slides/_rels/slide8.xml.rels><?xml version="1.0" encoding="UTF-8" standalone="yes"?>
<Relationships xmlns="http://schemas.openxmlformats.org/package/2006/relationships"><Relationship Id="rId3" Type="http://schemas.openxmlformats.org/officeDocument/2006/relationships/image" Target="../media/image14.gif"/><Relationship Id="rId7" Type="http://schemas.openxmlformats.org/officeDocument/2006/relationships/image" Target="../media/image13.emf"/><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gif"/></Relationships>
</file>

<file path=ppt/slides/_rels/slide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Eric Frew\Documents\My Images\V2\Tempest\imgp0850.jpg"/>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7863" b="7863"/>
          <a:stretch/>
        </p:blipFill>
        <p:spPr bwMode="auto">
          <a:xfrm>
            <a:off x="0" y="0"/>
            <a:ext cx="12192000" cy="6858000"/>
          </a:xfrm>
          <a:prstGeom prst="rect">
            <a:avLst/>
          </a:prstGeom>
          <a:noFill/>
          <a:extLst>
            <a:ext uri="{909E8E84-426E-40dd-AFC4-6F175D3DCCD1}">
              <a14:hiddenFill xmlns="" xmlns:a14="http://schemas.microsoft.com/office/drawing/2010/main">
                <a:solidFill>
                  <a:srgbClr val="FFFFFF"/>
                </a:solidFill>
              </a14:hiddenFill>
            </a:ext>
          </a:extLst>
        </p:spPr>
      </p:pic>
      <p:sp>
        <p:nvSpPr>
          <p:cNvPr id="16386" name="Rectangle 2"/>
          <p:cNvSpPr>
            <a:spLocks noGrp="1" noChangeArrowheads="1"/>
          </p:cNvSpPr>
          <p:nvPr>
            <p:ph type="ctrTitle"/>
          </p:nvPr>
        </p:nvSpPr>
        <p:spPr/>
        <p:txBody>
          <a:bodyPr/>
          <a:lstStyle/>
          <a:p>
            <a:pPr eaLnBrk="1" hangingPunct="1"/>
            <a:r>
              <a:rPr lang="en-US" dirty="0"/>
              <a:t>Chapter 8</a:t>
            </a:r>
          </a:p>
        </p:txBody>
      </p:sp>
      <p:sp>
        <p:nvSpPr>
          <p:cNvPr id="16387" name="Rectangle 3"/>
          <p:cNvSpPr>
            <a:spLocks noGrp="1" noChangeArrowheads="1"/>
          </p:cNvSpPr>
          <p:nvPr>
            <p:ph type="subTitle" idx="1"/>
          </p:nvPr>
        </p:nvSpPr>
        <p:spPr/>
        <p:txBody>
          <a:bodyPr/>
          <a:lstStyle/>
          <a:p>
            <a:pPr eaLnBrk="1" hangingPunct="1"/>
            <a:r>
              <a:rPr lang="en-US"/>
              <a:t>State Estimation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5"/>
          <p:cNvSpPr txBox="1">
            <a:spLocks noGrp="1"/>
          </p:cNvSpPr>
          <p:nvPr>
            <p:ph type="title"/>
          </p:nvPr>
        </p:nvSpPr>
        <p:spPr>
          <a:xfrm>
            <a:off x="1981200" y="260211"/>
            <a:ext cx="8229600" cy="857400"/>
          </a:xfrm>
          <a:prstGeom prst="rect">
            <a:avLst/>
          </a:prstGeom>
        </p:spPr>
        <p:txBody>
          <a:bodyPr spcFirstLastPara="1" vert="horz" wrap="square" lIns="91425" tIns="45700" rIns="91425" bIns="45700" numCol="1" anchor="ctr" anchorCtr="0" compatLnSpc="1">
            <a:prstTxWarp prst="textNoShape">
              <a:avLst/>
            </a:prstTxWarp>
            <a:normAutofit/>
          </a:bodyPr>
          <a:lstStyle/>
          <a:p>
            <a:pPr>
              <a:spcBef>
                <a:spcPts val="0"/>
              </a:spcBef>
              <a:spcAft>
                <a:spcPts val="0"/>
              </a:spcAft>
            </a:pPr>
            <a:r>
              <a:rPr lang="en" dirty="0"/>
              <a:t>The alpha-filter: a deeper look</a:t>
            </a:r>
            <a:endParaRPr dirty="0"/>
          </a:p>
        </p:txBody>
      </p:sp>
      <p:pic>
        <p:nvPicPr>
          <p:cNvPr id="3" name="Picture 2">
            <a:extLst>
              <a:ext uri="{FF2B5EF4-FFF2-40B4-BE49-F238E27FC236}">
                <a16:creationId xmlns:a16="http://schemas.microsoft.com/office/drawing/2014/main" id="{38F5853F-0F24-9C48-8CB3-DB12F5848993}"/>
              </a:ext>
            </a:extLst>
          </p:cNvPr>
          <p:cNvPicPr>
            <a:picLocks noChangeAspect="1"/>
          </p:cNvPicPr>
          <p:nvPr/>
        </p:nvPicPr>
        <p:blipFill>
          <a:blip r:embed="rId3"/>
          <a:stretch>
            <a:fillRect/>
          </a:stretch>
        </p:blipFill>
        <p:spPr>
          <a:xfrm>
            <a:off x="1981200" y="1271561"/>
            <a:ext cx="7817370" cy="4951001"/>
          </a:xfrm>
          <a:prstGeom prst="rect">
            <a:avLst/>
          </a:prstGeom>
        </p:spPr>
      </p:pic>
    </p:spTree>
    <p:extLst>
      <p:ext uri="{BB962C8B-B14F-4D97-AF65-F5344CB8AC3E}">
        <p14:creationId xmlns:p14="http://schemas.microsoft.com/office/powerpoint/2010/main" val="33213522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925F7-BBE6-DF46-BBFD-E2F25F4B1C50}"/>
              </a:ext>
            </a:extLst>
          </p:cNvPr>
          <p:cNvSpPr>
            <a:spLocks noGrp="1"/>
          </p:cNvSpPr>
          <p:nvPr>
            <p:ph type="title"/>
          </p:nvPr>
        </p:nvSpPr>
        <p:spPr>
          <a:xfrm>
            <a:off x="1981199" y="350700"/>
            <a:ext cx="8229600" cy="729602"/>
          </a:xfrm>
        </p:spPr>
        <p:txBody>
          <a:bodyPr/>
          <a:lstStyle/>
          <a:p>
            <a:r>
              <a:rPr lang="en-US" dirty="0"/>
              <a:t>The alpha-filter:  </a:t>
            </a:r>
            <a:br>
              <a:rPr lang="en-US" dirty="0"/>
            </a:br>
            <a:r>
              <a:rPr lang="en-US" dirty="0"/>
              <a:t>Python Implementation</a:t>
            </a:r>
          </a:p>
        </p:txBody>
      </p:sp>
      <p:pic>
        <p:nvPicPr>
          <p:cNvPr id="3" name="Picture 2">
            <a:extLst>
              <a:ext uri="{FF2B5EF4-FFF2-40B4-BE49-F238E27FC236}">
                <a16:creationId xmlns:a16="http://schemas.microsoft.com/office/drawing/2014/main" id="{3CE03C8F-9374-C347-A0E4-D613116B9CC0}"/>
              </a:ext>
            </a:extLst>
          </p:cNvPr>
          <p:cNvPicPr>
            <a:picLocks noChangeAspect="1"/>
          </p:cNvPicPr>
          <p:nvPr/>
        </p:nvPicPr>
        <p:blipFill>
          <a:blip r:embed="rId3"/>
          <a:stretch>
            <a:fillRect/>
          </a:stretch>
        </p:blipFill>
        <p:spPr>
          <a:xfrm>
            <a:off x="1849030" y="1475881"/>
            <a:ext cx="8493941" cy="4640106"/>
          </a:xfrm>
          <a:prstGeom prst="rect">
            <a:avLst/>
          </a:prstGeom>
        </p:spPr>
      </p:pic>
    </p:spTree>
    <p:extLst>
      <p:ext uri="{BB962C8B-B14F-4D97-AF65-F5344CB8AC3E}">
        <p14:creationId xmlns:p14="http://schemas.microsoft.com/office/powerpoint/2010/main" val="41048371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Inverting Sensor Measurement Model</a:t>
            </a:r>
          </a:p>
        </p:txBody>
      </p:sp>
      <p:sp>
        <p:nvSpPr>
          <p:cNvPr id="3" name="Content Placeholder 2"/>
          <p:cNvSpPr>
            <a:spLocks noGrp="1"/>
          </p:cNvSpPr>
          <p:nvPr>
            <p:ph idx="1"/>
          </p:nvPr>
        </p:nvSpPr>
        <p:spPr/>
        <p:txBody>
          <a:bodyPr/>
          <a:lstStyle/>
          <a:p>
            <a:r>
              <a:rPr lang="en-US" dirty="0"/>
              <a:t>Several states can be estimated by inverting sensor measurement model</a:t>
            </a:r>
          </a:p>
          <a:p>
            <a:pPr lvl="1"/>
            <a:r>
              <a:rPr lang="en-US" dirty="0"/>
              <a:t>Angular rates, altitude, airspeed</a:t>
            </a:r>
          </a:p>
          <a:p>
            <a:pPr lvl="1"/>
            <a:r>
              <a:rPr lang="en-US" i="1" dirty="0"/>
              <a:t>LPF</a:t>
            </a:r>
            <a:r>
              <a:rPr lang="en-US" dirty="0"/>
              <a:t> denotes low pass filter</a:t>
            </a:r>
            <a:endParaRPr lang="en-US" i="1" dirty="0"/>
          </a:p>
        </p:txBody>
      </p:sp>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70243" y="3409741"/>
            <a:ext cx="2733259" cy="2543246"/>
          </a:xfrm>
          <a:prstGeom prst="rect">
            <a:avLst/>
          </a:prstGeom>
        </p:spPr>
      </p:pic>
      <p:sp>
        <p:nvSpPr>
          <p:cNvPr id="4" name="TextBox 3">
            <a:extLst>
              <a:ext uri="{FF2B5EF4-FFF2-40B4-BE49-F238E27FC236}">
                <a16:creationId xmlns:a16="http://schemas.microsoft.com/office/drawing/2014/main" id="{882E8FB3-3BED-8746-B401-3E7BABD71BAF}"/>
              </a:ext>
            </a:extLst>
          </p:cNvPr>
          <p:cNvSpPr txBox="1"/>
          <p:nvPr/>
        </p:nvSpPr>
        <p:spPr>
          <a:xfrm>
            <a:off x="2543331" y="2938072"/>
            <a:ext cx="2249334" cy="369332"/>
          </a:xfrm>
          <a:prstGeom prst="rect">
            <a:avLst/>
          </a:prstGeom>
          <a:noFill/>
        </p:spPr>
        <p:txBody>
          <a:bodyPr wrap="none" rtlCol="0">
            <a:spAutoFit/>
          </a:bodyPr>
          <a:lstStyle/>
          <a:p>
            <a:r>
              <a:rPr lang="en-US" u="sng" dirty="0"/>
              <a:t>Mathematical Model</a:t>
            </a:r>
          </a:p>
        </p:txBody>
      </p:sp>
      <p:sp>
        <p:nvSpPr>
          <p:cNvPr id="6" name="TextBox 5">
            <a:extLst>
              <a:ext uri="{FF2B5EF4-FFF2-40B4-BE49-F238E27FC236}">
                <a16:creationId xmlns:a16="http://schemas.microsoft.com/office/drawing/2014/main" id="{6E205A6B-5E9B-E845-B8A2-4659D49B93C3}"/>
              </a:ext>
            </a:extLst>
          </p:cNvPr>
          <p:cNvSpPr txBox="1"/>
          <p:nvPr/>
        </p:nvSpPr>
        <p:spPr>
          <a:xfrm>
            <a:off x="7252742" y="2940570"/>
            <a:ext cx="1685077" cy="369332"/>
          </a:xfrm>
          <a:prstGeom prst="rect">
            <a:avLst/>
          </a:prstGeom>
          <a:noFill/>
        </p:spPr>
        <p:txBody>
          <a:bodyPr wrap="none" rtlCol="0">
            <a:spAutoFit/>
          </a:bodyPr>
          <a:lstStyle/>
          <a:p>
            <a:r>
              <a:rPr lang="en-US" u="sng" dirty="0"/>
              <a:t>State Estimate</a:t>
            </a:r>
          </a:p>
        </p:txBody>
      </p:sp>
      <p:pic>
        <p:nvPicPr>
          <p:cNvPr id="7" name="Picture 6">
            <a:extLst>
              <a:ext uri="{FF2B5EF4-FFF2-40B4-BE49-F238E27FC236}">
                <a16:creationId xmlns:a16="http://schemas.microsoft.com/office/drawing/2014/main" id="{931701E2-A92C-4D48-BCA0-2878351C8D80}"/>
              </a:ext>
            </a:extLst>
          </p:cNvPr>
          <p:cNvPicPr>
            <a:picLocks noChangeAspect="1"/>
          </p:cNvPicPr>
          <p:nvPr/>
        </p:nvPicPr>
        <p:blipFill>
          <a:blip r:embed="rId4"/>
          <a:stretch>
            <a:fillRect/>
          </a:stretch>
        </p:blipFill>
        <p:spPr>
          <a:xfrm>
            <a:off x="2129287" y="3417757"/>
            <a:ext cx="4221546" cy="2573133"/>
          </a:xfrm>
          <a:prstGeom prst="rect">
            <a:avLst/>
          </a:prstGeom>
        </p:spPr>
      </p:pic>
    </p:spTree>
    <p:extLst>
      <p:ext uri="{BB962C8B-B14F-4D97-AF65-F5344CB8AC3E}">
        <p14:creationId xmlns:p14="http://schemas.microsoft.com/office/powerpoint/2010/main" val="133812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est-rates-model-inversion.pdf"/>
          <p:cNvPicPr>
            <a:picLocks noGrp="1" noChangeAspect="1"/>
          </p:cNvPicPr>
          <p:nvPr>
            <p:ph idx="1"/>
          </p:nvPr>
        </p:nvPicPr>
        <p:blipFill rotWithShape="1">
          <a:blip r:embed="rId3">
            <a:extLst>
              <a:ext uri="{28A0092B-C50C-407E-A947-70E740481C1C}">
                <a14:useLocalDpi xmlns:a14="http://schemas.microsoft.com/office/drawing/2010/main" val="0"/>
              </a:ext>
            </a:extLst>
          </a:blip>
          <a:srcRect t="1620" b="3512"/>
          <a:stretch/>
        </p:blipFill>
        <p:spPr>
          <a:xfrm>
            <a:off x="2757488" y="1217044"/>
            <a:ext cx="7150100" cy="5335593"/>
          </a:xfrm>
        </p:spPr>
      </p:pic>
      <p:pic>
        <p:nvPicPr>
          <p:cNvPr id="2" name="Picture 1">
            <a:extLst>
              <a:ext uri="{FF2B5EF4-FFF2-40B4-BE49-F238E27FC236}">
                <a16:creationId xmlns:a16="http://schemas.microsoft.com/office/drawing/2014/main" id="{F1EFAC48-5123-CB9A-6E75-1F464A6985CD}"/>
              </a:ext>
            </a:extLst>
          </p:cNvPr>
          <p:cNvPicPr>
            <a:picLocks noChangeAspect="1"/>
          </p:cNvPicPr>
          <p:nvPr/>
        </p:nvPicPr>
        <p:blipFill>
          <a:blip r:embed="rId4"/>
          <a:stretch>
            <a:fillRect/>
          </a:stretch>
        </p:blipFill>
        <p:spPr>
          <a:xfrm>
            <a:off x="2446338" y="465018"/>
            <a:ext cx="7772400" cy="526942"/>
          </a:xfrm>
          <a:prstGeom prst="rect">
            <a:avLst/>
          </a:prstGeom>
        </p:spPr>
      </p:pic>
    </p:spTree>
    <p:extLst>
      <p:ext uri="{BB962C8B-B14F-4D97-AF65-F5344CB8AC3E}">
        <p14:creationId xmlns:p14="http://schemas.microsoft.com/office/powerpoint/2010/main" val="16644852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52225" y="458236"/>
            <a:ext cx="6223809" cy="547148"/>
          </a:xfrm>
          <a:prstGeom prst="rect">
            <a:avLst/>
          </a:prstGeom>
        </p:spPr>
      </p:pic>
      <p:pic>
        <p:nvPicPr>
          <p:cNvPr id="6" name="Content Placeholder 5" descr="est-pressure-model-inversion.pdf"/>
          <p:cNvPicPr>
            <a:picLocks noGrp="1" noChangeAspect="1"/>
          </p:cNvPicPr>
          <p:nvPr>
            <p:ph idx="1"/>
          </p:nvPr>
        </p:nvPicPr>
        <p:blipFill rotWithShape="1">
          <a:blip r:embed="rId3">
            <a:extLst>
              <a:ext uri="{28A0092B-C50C-407E-A947-70E740481C1C}">
                <a14:useLocalDpi xmlns:a14="http://schemas.microsoft.com/office/drawing/2010/main" val="0"/>
              </a:ext>
            </a:extLst>
          </a:blip>
          <a:srcRect t="-269" b="-338"/>
          <a:stretch/>
        </p:blipFill>
        <p:spPr>
          <a:xfrm>
            <a:off x="2924927" y="1225864"/>
            <a:ext cx="6413478" cy="5169787"/>
          </a:xfrm>
        </p:spPr>
      </p:pic>
    </p:spTree>
    <p:extLst>
      <p:ext uri="{BB962C8B-B14F-4D97-AF65-F5344CB8AC3E}">
        <p14:creationId xmlns:p14="http://schemas.microsoft.com/office/powerpoint/2010/main" val="16168690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Inverting Sensor Measurement Model</a:t>
            </a:r>
          </a:p>
        </p:txBody>
      </p:sp>
      <p:pic>
        <p:nvPicPr>
          <p:cNvPr id="8" name="Picture 7"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98748" y="871250"/>
            <a:ext cx="7861300" cy="5308600"/>
          </a:xfrm>
          <a:prstGeom prst="rect">
            <a:avLst/>
          </a:prstGeom>
        </p:spPr>
      </p:pic>
    </p:spTree>
    <p:extLst>
      <p:ext uri="{BB962C8B-B14F-4D97-AF65-F5344CB8AC3E}">
        <p14:creationId xmlns:p14="http://schemas.microsoft.com/office/powerpoint/2010/main" val="33938965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est-roll-pitch-model-inversio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15409" y="1002616"/>
            <a:ext cx="5865091" cy="5521179"/>
          </a:xfrm>
          <a:prstGeom prst="rect">
            <a:avLst/>
          </a:prstGeom>
        </p:spPr>
      </p:pic>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0624" y="354876"/>
            <a:ext cx="6173206" cy="588774"/>
          </a:xfrm>
          <a:prstGeom prst="rect">
            <a:avLst/>
          </a:prstGeom>
        </p:spPr>
      </p:pic>
    </p:spTree>
    <p:extLst>
      <p:ext uri="{BB962C8B-B14F-4D97-AF65-F5344CB8AC3E}">
        <p14:creationId xmlns:p14="http://schemas.microsoft.com/office/powerpoint/2010/main" val="36889080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Inverting Sensor Measurement Model</a:t>
            </a:r>
          </a:p>
        </p:txBody>
      </p:sp>
      <p:pic>
        <p:nvPicPr>
          <p:cNvPr id="7" name="Picture 6"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1001" y="1239021"/>
            <a:ext cx="9107892" cy="4637123"/>
          </a:xfrm>
          <a:prstGeom prst="rect">
            <a:avLst/>
          </a:prstGeom>
        </p:spPr>
      </p:pic>
    </p:spTree>
    <p:extLst>
      <p:ext uri="{BB962C8B-B14F-4D97-AF65-F5344CB8AC3E}">
        <p14:creationId xmlns:p14="http://schemas.microsoft.com/office/powerpoint/2010/main" val="42813989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est-gps-model-inversio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94061" y="1096671"/>
            <a:ext cx="6526704" cy="5071957"/>
          </a:xfrm>
          <a:prstGeom prst="rect">
            <a:avLst/>
          </a:prstGeom>
        </p:spPr>
      </p:pic>
      <p:pic>
        <p:nvPicPr>
          <p:cNvPr id="3" name="Picture 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1960" y="379923"/>
            <a:ext cx="7281200" cy="546090"/>
          </a:xfrm>
          <a:prstGeom prst="rect">
            <a:avLst/>
          </a:prstGeom>
        </p:spPr>
      </p:pic>
    </p:spTree>
    <p:extLst>
      <p:ext uri="{BB962C8B-B14F-4D97-AF65-F5344CB8AC3E}">
        <p14:creationId xmlns:p14="http://schemas.microsoft.com/office/powerpoint/2010/main" val="30636029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Dynamic Observer Theory</a:t>
            </a:r>
          </a:p>
        </p:txBody>
      </p:sp>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6360" y="1105661"/>
            <a:ext cx="9596401" cy="4979704"/>
          </a:xfrm>
          <a:prstGeom prst="rect">
            <a:avLst/>
          </a:prstGeom>
        </p:spPr>
      </p:pic>
    </p:spTree>
    <p:extLst>
      <p:ext uri="{BB962C8B-B14F-4D97-AF65-F5344CB8AC3E}">
        <p14:creationId xmlns:p14="http://schemas.microsoft.com/office/powerpoint/2010/main" val="3662125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Architecture</a:t>
            </a:r>
          </a:p>
        </p:txBody>
      </p:sp>
      <p:pic>
        <p:nvPicPr>
          <p:cNvPr id="7" name="Picture 6"/>
          <p:cNvPicPr>
            <a:picLocks noChangeAspect="1"/>
          </p:cNvPicPr>
          <p:nvPr/>
        </p:nvPicPr>
        <p:blipFill>
          <a:blip r:embed="rId3"/>
          <a:stretch>
            <a:fillRect/>
          </a:stretch>
        </p:blipFill>
        <p:spPr>
          <a:xfrm>
            <a:off x="1930400" y="1257300"/>
            <a:ext cx="8331200" cy="4914900"/>
          </a:xfrm>
          <a:prstGeom prst="rect">
            <a:avLst/>
          </a:prstGeom>
        </p:spPr>
      </p:pic>
    </p:spTree>
    <p:extLst>
      <p:ext uri="{BB962C8B-B14F-4D97-AF65-F5344CB8AC3E}">
        <p14:creationId xmlns:p14="http://schemas.microsoft.com/office/powerpoint/2010/main" val="6960105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Predictor-Corrector Structure</a:t>
            </a:r>
          </a:p>
        </p:txBody>
      </p:sp>
      <p:pic>
        <p:nvPicPr>
          <p:cNvPr id="5" name="Picture 4">
            <a:extLst>
              <a:ext uri="{FF2B5EF4-FFF2-40B4-BE49-F238E27FC236}">
                <a16:creationId xmlns:a16="http://schemas.microsoft.com/office/drawing/2014/main" id="{204FC0F6-09F0-C040-A503-7FA5F05C6D78}"/>
              </a:ext>
            </a:extLst>
          </p:cNvPr>
          <p:cNvPicPr>
            <a:picLocks noChangeAspect="1"/>
          </p:cNvPicPr>
          <p:nvPr/>
        </p:nvPicPr>
        <p:blipFill>
          <a:blip r:embed="rId3"/>
          <a:stretch>
            <a:fillRect/>
          </a:stretch>
        </p:blipFill>
        <p:spPr>
          <a:xfrm>
            <a:off x="1981200" y="1109272"/>
            <a:ext cx="7952282" cy="5191073"/>
          </a:xfrm>
          <a:prstGeom prst="rect">
            <a:avLst/>
          </a:prstGeom>
        </p:spPr>
      </p:pic>
    </p:spTree>
    <p:extLst>
      <p:ext uri="{BB962C8B-B14F-4D97-AF65-F5344CB8AC3E}">
        <p14:creationId xmlns:p14="http://schemas.microsoft.com/office/powerpoint/2010/main" val="5154767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Predictor-Corrector Structure</a:t>
            </a:r>
          </a:p>
        </p:txBody>
      </p:sp>
      <p:grpSp>
        <p:nvGrpSpPr>
          <p:cNvPr id="4" name="Group 3"/>
          <p:cNvGrpSpPr/>
          <p:nvPr/>
        </p:nvGrpSpPr>
        <p:grpSpPr>
          <a:xfrm>
            <a:off x="868072" y="1337872"/>
            <a:ext cx="10434512" cy="4658194"/>
            <a:chOff x="880532" y="2347384"/>
            <a:chExt cx="7653867" cy="3141131"/>
          </a:xfrm>
        </p:grpSpPr>
        <p:sp>
          <p:nvSpPr>
            <p:cNvPr id="5" name="Line 4"/>
            <p:cNvSpPr>
              <a:spLocks noChangeShapeType="1"/>
            </p:cNvSpPr>
            <p:nvPr/>
          </p:nvSpPr>
          <p:spPr bwMode="auto">
            <a:xfrm>
              <a:off x="880532" y="5118100"/>
              <a:ext cx="7653867" cy="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6" name="Line 7"/>
            <p:cNvSpPr>
              <a:spLocks noChangeShapeType="1"/>
            </p:cNvSpPr>
            <p:nvPr/>
          </p:nvSpPr>
          <p:spPr bwMode="auto">
            <a:xfrm>
              <a:off x="1727200" y="2813050"/>
              <a:ext cx="0" cy="2425700"/>
            </a:xfrm>
            <a:prstGeom prst="line">
              <a:avLst/>
            </a:prstGeom>
            <a:noFill/>
            <a:ln w="9525">
              <a:solidFill>
                <a:schemeClr val="tx1"/>
              </a:solidFill>
              <a:prstDash val="lgDash"/>
              <a:round/>
              <a:headEnd/>
              <a:tailEnd/>
            </a:ln>
          </p:spPr>
          <p:txBody>
            <a:bodyPr>
              <a:prstTxWarp prst="textNoShape">
                <a:avLst/>
              </a:prstTxWarp>
            </a:bodyPr>
            <a:lstStyle/>
            <a:p>
              <a:endParaRPr lang="en-US"/>
            </a:p>
          </p:txBody>
        </p:sp>
        <p:sp>
          <p:nvSpPr>
            <p:cNvPr id="7" name="Line 8"/>
            <p:cNvSpPr>
              <a:spLocks noChangeShapeType="1"/>
            </p:cNvSpPr>
            <p:nvPr/>
          </p:nvSpPr>
          <p:spPr bwMode="auto">
            <a:xfrm>
              <a:off x="2768600" y="2813050"/>
              <a:ext cx="0" cy="2425700"/>
            </a:xfrm>
            <a:prstGeom prst="line">
              <a:avLst/>
            </a:prstGeom>
            <a:noFill/>
            <a:ln w="9525">
              <a:solidFill>
                <a:schemeClr val="tx1"/>
              </a:solidFill>
              <a:prstDash val="lgDash"/>
              <a:round/>
              <a:headEnd/>
              <a:tailEnd/>
            </a:ln>
          </p:spPr>
          <p:txBody>
            <a:bodyPr>
              <a:prstTxWarp prst="textNoShape">
                <a:avLst/>
              </a:prstTxWarp>
            </a:bodyPr>
            <a:lstStyle/>
            <a:p>
              <a:endParaRPr lang="en-US"/>
            </a:p>
          </p:txBody>
        </p:sp>
        <p:sp>
          <p:nvSpPr>
            <p:cNvPr id="8" name="Line 9"/>
            <p:cNvSpPr>
              <a:spLocks noChangeShapeType="1"/>
            </p:cNvSpPr>
            <p:nvPr/>
          </p:nvSpPr>
          <p:spPr bwMode="auto">
            <a:xfrm>
              <a:off x="3352800" y="2813050"/>
              <a:ext cx="0" cy="2425700"/>
            </a:xfrm>
            <a:prstGeom prst="line">
              <a:avLst/>
            </a:prstGeom>
            <a:noFill/>
            <a:ln w="9525">
              <a:solidFill>
                <a:schemeClr val="tx1"/>
              </a:solidFill>
              <a:prstDash val="lgDash"/>
              <a:round/>
              <a:headEnd/>
              <a:tailEnd/>
            </a:ln>
          </p:spPr>
          <p:txBody>
            <a:bodyPr>
              <a:prstTxWarp prst="textNoShape">
                <a:avLst/>
              </a:prstTxWarp>
            </a:bodyPr>
            <a:lstStyle/>
            <a:p>
              <a:endParaRPr lang="en-US"/>
            </a:p>
          </p:txBody>
        </p:sp>
        <p:sp>
          <p:nvSpPr>
            <p:cNvPr id="9" name="Line 10"/>
            <p:cNvSpPr>
              <a:spLocks noChangeShapeType="1"/>
            </p:cNvSpPr>
            <p:nvPr/>
          </p:nvSpPr>
          <p:spPr bwMode="auto">
            <a:xfrm>
              <a:off x="4368800" y="2813050"/>
              <a:ext cx="0" cy="2425700"/>
            </a:xfrm>
            <a:prstGeom prst="line">
              <a:avLst/>
            </a:prstGeom>
            <a:noFill/>
            <a:ln w="9525">
              <a:solidFill>
                <a:schemeClr val="tx1"/>
              </a:solidFill>
              <a:prstDash val="lgDash"/>
              <a:round/>
              <a:headEnd/>
              <a:tailEnd/>
            </a:ln>
          </p:spPr>
          <p:txBody>
            <a:bodyPr>
              <a:prstTxWarp prst="textNoShape">
                <a:avLst/>
              </a:prstTxWarp>
            </a:bodyPr>
            <a:lstStyle/>
            <a:p>
              <a:endParaRPr lang="en-US"/>
            </a:p>
          </p:txBody>
        </p:sp>
        <p:sp>
          <p:nvSpPr>
            <p:cNvPr id="10" name="Line 11"/>
            <p:cNvSpPr>
              <a:spLocks noChangeShapeType="1"/>
            </p:cNvSpPr>
            <p:nvPr/>
          </p:nvSpPr>
          <p:spPr bwMode="auto">
            <a:xfrm>
              <a:off x="4622800" y="2813050"/>
              <a:ext cx="0" cy="2425700"/>
            </a:xfrm>
            <a:prstGeom prst="line">
              <a:avLst/>
            </a:prstGeom>
            <a:noFill/>
            <a:ln w="9525">
              <a:solidFill>
                <a:schemeClr val="tx1"/>
              </a:solidFill>
              <a:prstDash val="lgDash"/>
              <a:round/>
              <a:headEnd/>
              <a:tailEnd/>
            </a:ln>
          </p:spPr>
          <p:txBody>
            <a:bodyPr>
              <a:prstTxWarp prst="textNoShape">
                <a:avLst/>
              </a:prstTxWarp>
            </a:bodyPr>
            <a:lstStyle/>
            <a:p>
              <a:endParaRPr lang="en-US"/>
            </a:p>
          </p:txBody>
        </p:sp>
        <p:sp>
          <p:nvSpPr>
            <p:cNvPr id="11" name="Line 12"/>
            <p:cNvSpPr>
              <a:spLocks noChangeShapeType="1"/>
            </p:cNvSpPr>
            <p:nvPr/>
          </p:nvSpPr>
          <p:spPr bwMode="auto">
            <a:xfrm>
              <a:off x="6489700" y="2813050"/>
              <a:ext cx="0" cy="2425700"/>
            </a:xfrm>
            <a:prstGeom prst="line">
              <a:avLst/>
            </a:prstGeom>
            <a:noFill/>
            <a:ln w="9525">
              <a:solidFill>
                <a:schemeClr val="tx1"/>
              </a:solidFill>
              <a:prstDash val="lgDash"/>
              <a:round/>
              <a:headEnd/>
              <a:tailEnd/>
            </a:ln>
          </p:spPr>
          <p:txBody>
            <a:bodyPr>
              <a:prstTxWarp prst="textNoShape">
                <a:avLst/>
              </a:prstTxWarp>
            </a:bodyPr>
            <a:lstStyle/>
            <a:p>
              <a:endParaRPr lang="en-US"/>
            </a:p>
          </p:txBody>
        </p:sp>
        <p:sp>
          <p:nvSpPr>
            <p:cNvPr id="12" name="Line 13"/>
            <p:cNvSpPr>
              <a:spLocks noChangeShapeType="1"/>
            </p:cNvSpPr>
            <p:nvPr/>
          </p:nvSpPr>
          <p:spPr bwMode="auto">
            <a:xfrm>
              <a:off x="7277100" y="2813050"/>
              <a:ext cx="0" cy="2425700"/>
            </a:xfrm>
            <a:prstGeom prst="line">
              <a:avLst/>
            </a:prstGeom>
            <a:noFill/>
            <a:ln w="9525">
              <a:solidFill>
                <a:schemeClr val="tx1"/>
              </a:solidFill>
              <a:prstDash val="lgDash"/>
              <a:round/>
              <a:headEnd/>
              <a:tailEnd/>
            </a:ln>
          </p:spPr>
          <p:txBody>
            <a:bodyPr>
              <a:prstTxWarp prst="textNoShape">
                <a:avLst/>
              </a:prstTxWarp>
            </a:bodyPr>
            <a:lstStyle/>
            <a:p>
              <a:endParaRPr lang="en-US"/>
            </a:p>
          </p:txBody>
        </p:sp>
        <p:sp>
          <p:nvSpPr>
            <p:cNvPr id="13" name="Freeform 28"/>
            <p:cNvSpPr>
              <a:spLocks/>
            </p:cNvSpPr>
            <p:nvPr/>
          </p:nvSpPr>
          <p:spPr bwMode="auto">
            <a:xfrm>
              <a:off x="1206500" y="2946400"/>
              <a:ext cx="7035800" cy="1452563"/>
            </a:xfrm>
            <a:custGeom>
              <a:avLst/>
              <a:gdLst>
                <a:gd name="T0" fmla="*/ 0 w 4432"/>
                <a:gd name="T1" fmla="*/ 2147483647 h 915"/>
                <a:gd name="T2" fmla="*/ 2147483647 w 4432"/>
                <a:gd name="T3" fmla="*/ 2147483647 h 915"/>
                <a:gd name="T4" fmla="*/ 2147483647 w 4432"/>
                <a:gd name="T5" fmla="*/ 2147483647 h 915"/>
                <a:gd name="T6" fmla="*/ 2147483647 w 4432"/>
                <a:gd name="T7" fmla="*/ 2147483647 h 915"/>
                <a:gd name="T8" fmla="*/ 2147483647 w 4432"/>
                <a:gd name="T9" fmla="*/ 2147483647 h 915"/>
                <a:gd name="T10" fmla="*/ 2147483647 w 4432"/>
                <a:gd name="T11" fmla="*/ 2147483647 h 915"/>
                <a:gd name="T12" fmla="*/ 2147483647 w 4432"/>
                <a:gd name="T13" fmla="*/ 2147483647 h 915"/>
                <a:gd name="T14" fmla="*/ 2147483647 w 4432"/>
                <a:gd name="T15" fmla="*/ 2147483647 h 915"/>
                <a:gd name="T16" fmla="*/ 2147483647 w 4432"/>
                <a:gd name="T17" fmla="*/ 2147483647 h 915"/>
                <a:gd name="T18" fmla="*/ 2147483647 w 4432"/>
                <a:gd name="T19" fmla="*/ 2147483647 h 915"/>
                <a:gd name="T20" fmla="*/ 2147483647 w 4432"/>
                <a:gd name="T21" fmla="*/ 2147483647 h 915"/>
                <a:gd name="T22" fmla="*/ 2147483647 w 4432"/>
                <a:gd name="T23" fmla="*/ 2147483647 h 915"/>
                <a:gd name="T24" fmla="*/ 2147483647 w 4432"/>
                <a:gd name="T25" fmla="*/ 2147483647 h 915"/>
                <a:gd name="T26" fmla="*/ 2147483647 w 4432"/>
                <a:gd name="T27" fmla="*/ 2147483647 h 915"/>
                <a:gd name="T28" fmla="*/ 2147483647 w 4432"/>
                <a:gd name="T29" fmla="*/ 2147483647 h 915"/>
                <a:gd name="T30" fmla="*/ 2147483647 w 4432"/>
                <a:gd name="T31" fmla="*/ 0 h 91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432"/>
                <a:gd name="T49" fmla="*/ 0 h 915"/>
                <a:gd name="T50" fmla="*/ 4432 w 4432"/>
                <a:gd name="T51" fmla="*/ 915 h 91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432" h="915">
                  <a:moveTo>
                    <a:pt x="0" y="744"/>
                  </a:moveTo>
                  <a:cubicBezTo>
                    <a:pt x="83" y="774"/>
                    <a:pt x="167" y="804"/>
                    <a:pt x="280" y="784"/>
                  </a:cubicBezTo>
                  <a:cubicBezTo>
                    <a:pt x="393" y="764"/>
                    <a:pt x="589" y="673"/>
                    <a:pt x="680" y="624"/>
                  </a:cubicBezTo>
                  <a:cubicBezTo>
                    <a:pt x="771" y="575"/>
                    <a:pt x="759" y="520"/>
                    <a:pt x="824" y="488"/>
                  </a:cubicBezTo>
                  <a:cubicBezTo>
                    <a:pt x="889" y="456"/>
                    <a:pt x="980" y="441"/>
                    <a:pt x="1072" y="432"/>
                  </a:cubicBezTo>
                  <a:cubicBezTo>
                    <a:pt x="1164" y="423"/>
                    <a:pt x="1277" y="413"/>
                    <a:pt x="1376" y="432"/>
                  </a:cubicBezTo>
                  <a:cubicBezTo>
                    <a:pt x="1475" y="451"/>
                    <a:pt x="1589" y="499"/>
                    <a:pt x="1664" y="544"/>
                  </a:cubicBezTo>
                  <a:cubicBezTo>
                    <a:pt x="1739" y="589"/>
                    <a:pt x="1769" y="655"/>
                    <a:pt x="1824" y="704"/>
                  </a:cubicBezTo>
                  <a:cubicBezTo>
                    <a:pt x="1879" y="753"/>
                    <a:pt x="1929" y="809"/>
                    <a:pt x="1992" y="840"/>
                  </a:cubicBezTo>
                  <a:cubicBezTo>
                    <a:pt x="2055" y="871"/>
                    <a:pt x="2096" y="883"/>
                    <a:pt x="2200" y="888"/>
                  </a:cubicBezTo>
                  <a:cubicBezTo>
                    <a:pt x="2304" y="893"/>
                    <a:pt x="2487" y="915"/>
                    <a:pt x="2616" y="872"/>
                  </a:cubicBezTo>
                  <a:cubicBezTo>
                    <a:pt x="2745" y="829"/>
                    <a:pt x="2852" y="727"/>
                    <a:pt x="2976" y="632"/>
                  </a:cubicBezTo>
                  <a:cubicBezTo>
                    <a:pt x="3100" y="537"/>
                    <a:pt x="3245" y="393"/>
                    <a:pt x="3360" y="304"/>
                  </a:cubicBezTo>
                  <a:cubicBezTo>
                    <a:pt x="3475" y="215"/>
                    <a:pt x="3533" y="140"/>
                    <a:pt x="3664" y="96"/>
                  </a:cubicBezTo>
                  <a:cubicBezTo>
                    <a:pt x="3795" y="52"/>
                    <a:pt x="4016" y="56"/>
                    <a:pt x="4144" y="40"/>
                  </a:cubicBezTo>
                  <a:cubicBezTo>
                    <a:pt x="4272" y="24"/>
                    <a:pt x="4383" y="7"/>
                    <a:pt x="4432" y="0"/>
                  </a:cubicBezTo>
                </a:path>
              </a:pathLst>
            </a:custGeom>
            <a:noFill/>
            <a:ln w="9525">
              <a:solidFill>
                <a:schemeClr val="tx1"/>
              </a:solidFill>
              <a:round/>
              <a:headEnd/>
              <a:tailEnd/>
            </a:ln>
          </p:spPr>
          <p:txBody>
            <a:bodyPr>
              <a:prstTxWarp prst="textNoShape">
                <a:avLst/>
              </a:prstTxWarp>
            </a:bodyPr>
            <a:lstStyle/>
            <a:p>
              <a:endParaRPr lang="en-US"/>
            </a:p>
          </p:txBody>
        </p:sp>
        <p:sp>
          <p:nvSpPr>
            <p:cNvPr id="14" name="Line 38"/>
            <p:cNvSpPr>
              <a:spLocks noChangeShapeType="1"/>
            </p:cNvSpPr>
            <p:nvPr/>
          </p:nvSpPr>
          <p:spPr bwMode="auto">
            <a:xfrm>
              <a:off x="1219203" y="3860801"/>
              <a:ext cx="143934" cy="304800"/>
            </a:xfrm>
            <a:prstGeom prst="line">
              <a:avLst/>
            </a:prstGeom>
            <a:noFill/>
            <a:ln w="9525">
              <a:solidFill>
                <a:schemeClr val="tx1"/>
              </a:solidFill>
              <a:round/>
              <a:headEnd/>
              <a:tailEnd type="triangle" w="sm" len="lg"/>
            </a:ln>
          </p:spPr>
          <p:txBody>
            <a:bodyPr>
              <a:prstTxWarp prst="textNoShape">
                <a:avLst/>
              </a:prstTxWarp>
            </a:bodyPr>
            <a:lstStyle/>
            <a:p>
              <a:endParaRPr lang="en-US"/>
            </a:p>
          </p:txBody>
        </p:sp>
        <p:sp>
          <p:nvSpPr>
            <p:cNvPr id="15" name="Line 41"/>
            <p:cNvSpPr>
              <a:spLocks noChangeShapeType="1"/>
            </p:cNvSpPr>
            <p:nvPr/>
          </p:nvSpPr>
          <p:spPr bwMode="auto">
            <a:xfrm flipH="1">
              <a:off x="7797799" y="2616200"/>
              <a:ext cx="253999" cy="355599"/>
            </a:xfrm>
            <a:prstGeom prst="line">
              <a:avLst/>
            </a:prstGeom>
            <a:noFill/>
            <a:ln w="9525">
              <a:solidFill>
                <a:schemeClr val="tx1"/>
              </a:solidFill>
              <a:round/>
              <a:headEnd/>
              <a:tailEnd type="triangle" w="sm" len="lg"/>
            </a:ln>
          </p:spPr>
          <p:txBody>
            <a:bodyPr>
              <a:prstTxWarp prst="textNoShape">
                <a:avLst/>
              </a:prstTxWarp>
            </a:bodyPr>
            <a:lstStyle/>
            <a:p>
              <a:endParaRPr lang="en-US"/>
            </a:p>
          </p:txBody>
        </p:sp>
        <p:sp>
          <p:nvSpPr>
            <p:cNvPr id="16" name="Line 46"/>
            <p:cNvSpPr>
              <a:spLocks noChangeShapeType="1"/>
            </p:cNvSpPr>
            <p:nvPr/>
          </p:nvSpPr>
          <p:spPr bwMode="auto">
            <a:xfrm>
              <a:off x="2514599" y="3310467"/>
              <a:ext cx="237067" cy="194733"/>
            </a:xfrm>
            <a:prstGeom prst="line">
              <a:avLst/>
            </a:prstGeom>
            <a:noFill/>
            <a:ln w="9525">
              <a:solidFill>
                <a:schemeClr val="tx1"/>
              </a:solidFill>
              <a:round/>
              <a:headEnd/>
              <a:tailEnd type="triangle" w="sm" len="lg"/>
            </a:ln>
          </p:spPr>
          <p:txBody>
            <a:bodyPr>
              <a:prstTxWarp prst="textNoShape">
                <a:avLst/>
              </a:prstTxWarp>
            </a:bodyPr>
            <a:lstStyle/>
            <a:p>
              <a:endParaRPr lang="en-US"/>
            </a:p>
          </p:txBody>
        </p:sp>
        <p:sp>
          <p:nvSpPr>
            <p:cNvPr id="17" name="Line 47"/>
            <p:cNvSpPr>
              <a:spLocks noChangeShapeType="1"/>
            </p:cNvSpPr>
            <p:nvPr/>
          </p:nvSpPr>
          <p:spPr bwMode="auto">
            <a:xfrm flipV="1">
              <a:off x="2501900" y="3733800"/>
              <a:ext cx="258233" cy="622300"/>
            </a:xfrm>
            <a:prstGeom prst="line">
              <a:avLst/>
            </a:prstGeom>
            <a:noFill/>
            <a:ln w="9525">
              <a:solidFill>
                <a:schemeClr val="tx1"/>
              </a:solidFill>
              <a:round/>
              <a:headEnd/>
              <a:tailEnd type="triangle" w="sm" len="lg"/>
            </a:ln>
          </p:spPr>
          <p:txBody>
            <a:bodyPr>
              <a:prstTxWarp prst="textNoShape">
                <a:avLst/>
              </a:prstTxWarp>
            </a:bodyPr>
            <a:lstStyle/>
            <a:p>
              <a:endParaRPr lang="en-US"/>
            </a:p>
          </p:txBody>
        </p:sp>
        <p:pic>
          <p:nvPicPr>
            <p:cNvPr id="18" name="Picture 17" descr="latex-image-1.pdf"/>
            <p:cNvPicPr>
              <a:picLocks noChangeAspect="1"/>
            </p:cNvPicPr>
            <p:nvPr/>
          </p:nvPicPr>
          <p:blipFill>
            <a:blip r:embed="rId2"/>
            <a:stretch>
              <a:fillRect/>
            </a:stretch>
          </p:blipFill>
          <p:spPr>
            <a:xfrm>
              <a:off x="1634066" y="5272615"/>
              <a:ext cx="177800" cy="215900"/>
            </a:xfrm>
            <a:prstGeom prst="rect">
              <a:avLst/>
            </a:prstGeom>
          </p:spPr>
        </p:pic>
        <p:pic>
          <p:nvPicPr>
            <p:cNvPr id="19" name="Picture 18" descr="latex-image-1.pdf"/>
            <p:cNvPicPr>
              <a:picLocks noChangeAspect="1"/>
            </p:cNvPicPr>
            <p:nvPr/>
          </p:nvPicPr>
          <p:blipFill>
            <a:blip r:embed="rId3"/>
            <a:stretch>
              <a:fillRect/>
            </a:stretch>
          </p:blipFill>
          <p:spPr>
            <a:xfrm>
              <a:off x="2677583" y="5272615"/>
              <a:ext cx="190500" cy="215900"/>
            </a:xfrm>
            <a:prstGeom prst="rect">
              <a:avLst/>
            </a:prstGeom>
          </p:spPr>
        </p:pic>
        <p:pic>
          <p:nvPicPr>
            <p:cNvPr id="20" name="Picture 19" descr="latex-image-1.pdf"/>
            <p:cNvPicPr>
              <a:picLocks noChangeAspect="1"/>
            </p:cNvPicPr>
            <p:nvPr/>
          </p:nvPicPr>
          <p:blipFill>
            <a:blip r:embed="rId4"/>
            <a:stretch>
              <a:fillRect/>
            </a:stretch>
          </p:blipFill>
          <p:spPr>
            <a:xfrm>
              <a:off x="3261782" y="5272615"/>
              <a:ext cx="190500" cy="215900"/>
            </a:xfrm>
            <a:prstGeom prst="rect">
              <a:avLst/>
            </a:prstGeom>
          </p:spPr>
        </p:pic>
        <p:pic>
          <p:nvPicPr>
            <p:cNvPr id="21" name="Picture 20" descr="latex-image-1.pdf"/>
            <p:cNvPicPr>
              <a:picLocks noChangeAspect="1"/>
            </p:cNvPicPr>
            <p:nvPr/>
          </p:nvPicPr>
          <p:blipFill>
            <a:blip r:embed="rId5"/>
            <a:stretch>
              <a:fillRect/>
            </a:stretch>
          </p:blipFill>
          <p:spPr>
            <a:xfrm>
              <a:off x="4273550" y="5272615"/>
              <a:ext cx="190500" cy="215900"/>
            </a:xfrm>
            <a:prstGeom prst="rect">
              <a:avLst/>
            </a:prstGeom>
          </p:spPr>
        </p:pic>
        <p:pic>
          <p:nvPicPr>
            <p:cNvPr id="22" name="Picture 21" descr="latex-image-1.pdf"/>
            <p:cNvPicPr>
              <a:picLocks noChangeAspect="1"/>
            </p:cNvPicPr>
            <p:nvPr/>
          </p:nvPicPr>
          <p:blipFill>
            <a:blip r:embed="rId6"/>
            <a:stretch>
              <a:fillRect/>
            </a:stretch>
          </p:blipFill>
          <p:spPr>
            <a:xfrm>
              <a:off x="4531782" y="5272615"/>
              <a:ext cx="190500" cy="215900"/>
            </a:xfrm>
            <a:prstGeom prst="rect">
              <a:avLst/>
            </a:prstGeom>
          </p:spPr>
        </p:pic>
        <p:pic>
          <p:nvPicPr>
            <p:cNvPr id="23" name="Picture 22" descr="latex-image-1.pdf"/>
            <p:cNvPicPr>
              <a:picLocks noChangeAspect="1"/>
            </p:cNvPicPr>
            <p:nvPr/>
          </p:nvPicPr>
          <p:blipFill>
            <a:blip r:embed="rId7"/>
            <a:stretch>
              <a:fillRect/>
            </a:stretch>
          </p:blipFill>
          <p:spPr>
            <a:xfrm>
              <a:off x="6402915" y="5272615"/>
              <a:ext cx="190500" cy="215900"/>
            </a:xfrm>
            <a:prstGeom prst="rect">
              <a:avLst/>
            </a:prstGeom>
          </p:spPr>
        </p:pic>
        <p:pic>
          <p:nvPicPr>
            <p:cNvPr id="24" name="Picture 23" descr="latex-image-1.pdf"/>
            <p:cNvPicPr>
              <a:picLocks noChangeAspect="1"/>
            </p:cNvPicPr>
            <p:nvPr/>
          </p:nvPicPr>
          <p:blipFill>
            <a:blip r:embed="rId8"/>
            <a:stretch>
              <a:fillRect/>
            </a:stretch>
          </p:blipFill>
          <p:spPr>
            <a:xfrm>
              <a:off x="7194551" y="5272615"/>
              <a:ext cx="190500" cy="215900"/>
            </a:xfrm>
            <a:prstGeom prst="rect">
              <a:avLst/>
            </a:prstGeom>
          </p:spPr>
        </p:pic>
        <p:pic>
          <p:nvPicPr>
            <p:cNvPr id="25" name="Picture 24" descr="latex-image-1.pdf"/>
            <p:cNvPicPr>
              <a:picLocks noChangeAspect="1"/>
            </p:cNvPicPr>
            <p:nvPr/>
          </p:nvPicPr>
          <p:blipFill>
            <a:blip r:embed="rId9"/>
            <a:stretch>
              <a:fillRect/>
            </a:stretch>
          </p:blipFill>
          <p:spPr>
            <a:xfrm>
              <a:off x="8413750" y="5310715"/>
              <a:ext cx="88900" cy="177800"/>
            </a:xfrm>
            <a:prstGeom prst="rect">
              <a:avLst/>
            </a:prstGeom>
          </p:spPr>
        </p:pic>
        <p:pic>
          <p:nvPicPr>
            <p:cNvPr id="26" name="Picture 25" descr="latex-image-1.pdf"/>
            <p:cNvPicPr>
              <a:picLocks noChangeAspect="1"/>
            </p:cNvPicPr>
            <p:nvPr/>
          </p:nvPicPr>
          <p:blipFill>
            <a:blip r:embed="rId10"/>
            <a:stretch>
              <a:fillRect/>
            </a:stretch>
          </p:blipFill>
          <p:spPr>
            <a:xfrm>
              <a:off x="8058150" y="2393950"/>
              <a:ext cx="139700" cy="190500"/>
            </a:xfrm>
            <a:prstGeom prst="rect">
              <a:avLst/>
            </a:prstGeom>
          </p:spPr>
        </p:pic>
        <p:pic>
          <p:nvPicPr>
            <p:cNvPr id="27" name="Picture 26" descr="latex-image-1.pdf"/>
            <p:cNvPicPr>
              <a:picLocks noChangeAspect="1"/>
            </p:cNvPicPr>
            <p:nvPr/>
          </p:nvPicPr>
          <p:blipFill>
            <a:blip r:embed="rId11"/>
            <a:stretch>
              <a:fillRect/>
            </a:stretch>
          </p:blipFill>
          <p:spPr>
            <a:xfrm>
              <a:off x="1119720" y="3716867"/>
              <a:ext cx="139700" cy="127000"/>
            </a:xfrm>
            <a:prstGeom prst="rect">
              <a:avLst/>
            </a:prstGeom>
          </p:spPr>
        </p:pic>
        <p:pic>
          <p:nvPicPr>
            <p:cNvPr id="28" name="Picture 27" descr="latex-image-1.pdf"/>
            <p:cNvPicPr>
              <a:picLocks noChangeAspect="1"/>
            </p:cNvPicPr>
            <p:nvPr/>
          </p:nvPicPr>
          <p:blipFill>
            <a:blip r:embed="rId12"/>
            <a:stretch>
              <a:fillRect/>
            </a:stretch>
          </p:blipFill>
          <p:spPr>
            <a:xfrm>
              <a:off x="1813982" y="3012016"/>
              <a:ext cx="698500" cy="266700"/>
            </a:xfrm>
            <a:prstGeom prst="rect">
              <a:avLst/>
            </a:prstGeom>
          </p:spPr>
        </p:pic>
        <p:pic>
          <p:nvPicPr>
            <p:cNvPr id="29" name="Picture 28" descr="latex-image-1.pdf"/>
            <p:cNvPicPr>
              <a:picLocks noChangeAspect="1"/>
            </p:cNvPicPr>
            <p:nvPr/>
          </p:nvPicPr>
          <p:blipFill>
            <a:blip r:embed="rId13"/>
            <a:stretch>
              <a:fillRect/>
            </a:stretch>
          </p:blipFill>
          <p:spPr>
            <a:xfrm>
              <a:off x="1949450" y="4425950"/>
              <a:ext cx="698500" cy="292100"/>
            </a:xfrm>
            <a:prstGeom prst="rect">
              <a:avLst/>
            </a:prstGeom>
          </p:spPr>
        </p:pic>
        <p:pic>
          <p:nvPicPr>
            <p:cNvPr id="30" name="Picture 29" descr="latex-image-1.pdf"/>
            <p:cNvPicPr>
              <a:picLocks noChangeAspect="1"/>
            </p:cNvPicPr>
            <p:nvPr/>
          </p:nvPicPr>
          <p:blipFill>
            <a:blip r:embed="rId14"/>
            <a:stretch>
              <a:fillRect/>
            </a:stretch>
          </p:blipFill>
          <p:spPr>
            <a:xfrm>
              <a:off x="1574800" y="2347384"/>
              <a:ext cx="5003800" cy="241300"/>
            </a:xfrm>
            <a:prstGeom prst="rect">
              <a:avLst/>
            </a:prstGeom>
          </p:spPr>
        </p:pic>
        <p:sp>
          <p:nvSpPr>
            <p:cNvPr id="31" name="Freeform 30"/>
            <p:cNvSpPr/>
            <p:nvPr/>
          </p:nvSpPr>
          <p:spPr>
            <a:xfrm>
              <a:off x="1727200" y="3488267"/>
              <a:ext cx="1041400" cy="719666"/>
            </a:xfrm>
            <a:custGeom>
              <a:avLst/>
              <a:gdLst>
                <a:gd name="connsiteX0" fmla="*/ 0 w 1041400"/>
                <a:gd name="connsiteY0" fmla="*/ 719666 h 719666"/>
                <a:gd name="connsiteX1" fmla="*/ 287867 w 1041400"/>
                <a:gd name="connsiteY1" fmla="*/ 677333 h 719666"/>
                <a:gd name="connsiteX2" fmla="*/ 660400 w 1041400"/>
                <a:gd name="connsiteY2" fmla="*/ 482600 h 719666"/>
                <a:gd name="connsiteX3" fmla="*/ 1041400 w 1041400"/>
                <a:gd name="connsiteY3" fmla="*/ 0 h 719666"/>
              </a:gdLst>
              <a:ahLst/>
              <a:cxnLst>
                <a:cxn ang="0">
                  <a:pos x="connsiteX0" y="connsiteY0"/>
                </a:cxn>
                <a:cxn ang="0">
                  <a:pos x="connsiteX1" y="connsiteY1"/>
                </a:cxn>
                <a:cxn ang="0">
                  <a:pos x="connsiteX2" y="connsiteY2"/>
                </a:cxn>
                <a:cxn ang="0">
                  <a:pos x="connsiteX3" y="connsiteY3"/>
                </a:cxn>
              </a:cxnLst>
              <a:rect l="l" t="t" r="r" b="b"/>
              <a:pathLst>
                <a:path w="1041400" h="719666">
                  <a:moveTo>
                    <a:pt x="0" y="719666"/>
                  </a:moveTo>
                  <a:cubicBezTo>
                    <a:pt x="88900" y="718255"/>
                    <a:pt x="177800" y="716844"/>
                    <a:pt x="287867" y="677333"/>
                  </a:cubicBezTo>
                  <a:cubicBezTo>
                    <a:pt x="397934" y="637822"/>
                    <a:pt x="534811" y="595489"/>
                    <a:pt x="660400" y="482600"/>
                  </a:cubicBezTo>
                  <a:cubicBezTo>
                    <a:pt x="785989" y="369711"/>
                    <a:pt x="1041400" y="0"/>
                    <a:pt x="1041400" y="0"/>
                  </a:cubicBezTo>
                </a:path>
              </a:pathLst>
            </a:custGeom>
            <a:ln w="19050" cap="flat" cmpd="sng" algn="ctr">
              <a:solidFill>
                <a:schemeClr val="tx1"/>
              </a:solidFill>
              <a:prstDash val="lg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2" name="Freeform 31"/>
            <p:cNvSpPr/>
            <p:nvPr/>
          </p:nvSpPr>
          <p:spPr>
            <a:xfrm>
              <a:off x="2768600" y="3683000"/>
              <a:ext cx="584200" cy="67733"/>
            </a:xfrm>
            <a:custGeom>
              <a:avLst/>
              <a:gdLst>
                <a:gd name="connsiteX0" fmla="*/ 0 w 584200"/>
                <a:gd name="connsiteY0" fmla="*/ 25400 h 67733"/>
                <a:gd name="connsiteX1" fmla="*/ 203200 w 584200"/>
                <a:gd name="connsiteY1" fmla="*/ 0 h 67733"/>
                <a:gd name="connsiteX2" fmla="*/ 431800 w 584200"/>
                <a:gd name="connsiteY2" fmla="*/ 25400 h 67733"/>
                <a:gd name="connsiteX3" fmla="*/ 584200 w 584200"/>
                <a:gd name="connsiteY3" fmla="*/ 67733 h 67733"/>
              </a:gdLst>
              <a:ahLst/>
              <a:cxnLst>
                <a:cxn ang="0">
                  <a:pos x="connsiteX0" y="connsiteY0"/>
                </a:cxn>
                <a:cxn ang="0">
                  <a:pos x="connsiteX1" y="connsiteY1"/>
                </a:cxn>
                <a:cxn ang="0">
                  <a:pos x="connsiteX2" y="connsiteY2"/>
                </a:cxn>
                <a:cxn ang="0">
                  <a:pos x="connsiteX3" y="connsiteY3"/>
                </a:cxn>
              </a:cxnLst>
              <a:rect l="l" t="t" r="r" b="b"/>
              <a:pathLst>
                <a:path w="584200" h="67733">
                  <a:moveTo>
                    <a:pt x="0" y="25400"/>
                  </a:moveTo>
                  <a:cubicBezTo>
                    <a:pt x="65616" y="12700"/>
                    <a:pt x="131233" y="0"/>
                    <a:pt x="203200" y="0"/>
                  </a:cubicBezTo>
                  <a:cubicBezTo>
                    <a:pt x="275167" y="0"/>
                    <a:pt x="368300" y="14111"/>
                    <a:pt x="431800" y="25400"/>
                  </a:cubicBezTo>
                  <a:cubicBezTo>
                    <a:pt x="495300" y="36689"/>
                    <a:pt x="584200" y="67733"/>
                    <a:pt x="584200" y="67733"/>
                  </a:cubicBezTo>
                </a:path>
              </a:pathLst>
            </a:custGeom>
            <a:ln w="19050" cap="flat" cmpd="sng" algn="ctr">
              <a:solidFill>
                <a:schemeClr val="tx1"/>
              </a:solidFill>
              <a:prstDash val="lg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3" name="Freeform 32"/>
            <p:cNvSpPr/>
            <p:nvPr/>
          </p:nvSpPr>
          <p:spPr>
            <a:xfrm>
              <a:off x="3352800" y="3589867"/>
              <a:ext cx="1007533" cy="804333"/>
            </a:xfrm>
            <a:custGeom>
              <a:avLst/>
              <a:gdLst>
                <a:gd name="connsiteX0" fmla="*/ 0 w 1007533"/>
                <a:gd name="connsiteY0" fmla="*/ 0 h 804333"/>
                <a:gd name="connsiteX1" fmla="*/ 220133 w 1007533"/>
                <a:gd name="connsiteY1" fmla="*/ 42333 h 804333"/>
                <a:gd name="connsiteX2" fmla="*/ 431800 w 1007533"/>
                <a:gd name="connsiteY2" fmla="*/ 160866 h 804333"/>
                <a:gd name="connsiteX3" fmla="*/ 618067 w 1007533"/>
                <a:gd name="connsiteY3" fmla="*/ 389466 h 804333"/>
                <a:gd name="connsiteX4" fmla="*/ 745067 w 1007533"/>
                <a:gd name="connsiteY4" fmla="*/ 558800 h 804333"/>
                <a:gd name="connsiteX5" fmla="*/ 1007533 w 1007533"/>
                <a:gd name="connsiteY5" fmla="*/ 804333 h 80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7533" h="804333">
                  <a:moveTo>
                    <a:pt x="0" y="0"/>
                  </a:moveTo>
                  <a:cubicBezTo>
                    <a:pt x="74083" y="7761"/>
                    <a:pt x="148167" y="15522"/>
                    <a:pt x="220133" y="42333"/>
                  </a:cubicBezTo>
                  <a:cubicBezTo>
                    <a:pt x="292099" y="69144"/>
                    <a:pt x="365478" y="103010"/>
                    <a:pt x="431800" y="160866"/>
                  </a:cubicBezTo>
                  <a:cubicBezTo>
                    <a:pt x="498122" y="218722"/>
                    <a:pt x="565856" y="323144"/>
                    <a:pt x="618067" y="389466"/>
                  </a:cubicBezTo>
                  <a:cubicBezTo>
                    <a:pt x="670278" y="455788"/>
                    <a:pt x="680156" y="489656"/>
                    <a:pt x="745067" y="558800"/>
                  </a:cubicBezTo>
                  <a:cubicBezTo>
                    <a:pt x="809978" y="627944"/>
                    <a:pt x="1007533" y="804333"/>
                    <a:pt x="1007533" y="804333"/>
                  </a:cubicBezTo>
                </a:path>
              </a:pathLst>
            </a:custGeom>
            <a:ln w="19050" cap="flat" cmpd="sng" algn="ctr">
              <a:solidFill>
                <a:srgbClr val="000000"/>
              </a:solidFill>
              <a:prstDash val="lg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4" name="Freeform 33"/>
            <p:cNvSpPr/>
            <p:nvPr/>
          </p:nvSpPr>
          <p:spPr>
            <a:xfrm>
              <a:off x="4360333" y="4267200"/>
              <a:ext cx="254000" cy="67734"/>
            </a:xfrm>
            <a:custGeom>
              <a:avLst/>
              <a:gdLst>
                <a:gd name="connsiteX0" fmla="*/ 0 w 254000"/>
                <a:gd name="connsiteY0" fmla="*/ 50800 h 67734"/>
                <a:gd name="connsiteX1" fmla="*/ 135467 w 254000"/>
                <a:gd name="connsiteY1" fmla="*/ 59267 h 67734"/>
                <a:gd name="connsiteX2" fmla="*/ 254000 w 254000"/>
                <a:gd name="connsiteY2" fmla="*/ 0 h 67734"/>
              </a:gdLst>
              <a:ahLst/>
              <a:cxnLst>
                <a:cxn ang="0">
                  <a:pos x="connsiteX0" y="connsiteY0"/>
                </a:cxn>
                <a:cxn ang="0">
                  <a:pos x="connsiteX1" y="connsiteY1"/>
                </a:cxn>
                <a:cxn ang="0">
                  <a:pos x="connsiteX2" y="connsiteY2"/>
                </a:cxn>
              </a:cxnLst>
              <a:rect l="l" t="t" r="r" b="b"/>
              <a:pathLst>
                <a:path w="254000" h="67734">
                  <a:moveTo>
                    <a:pt x="0" y="50800"/>
                  </a:moveTo>
                  <a:cubicBezTo>
                    <a:pt x="46567" y="59267"/>
                    <a:pt x="93134" y="67734"/>
                    <a:pt x="135467" y="59267"/>
                  </a:cubicBezTo>
                  <a:cubicBezTo>
                    <a:pt x="177800" y="50800"/>
                    <a:pt x="254000" y="0"/>
                    <a:pt x="254000" y="0"/>
                  </a:cubicBezTo>
                </a:path>
              </a:pathLst>
            </a:custGeom>
            <a:ln w="19050" cap="flat" cmpd="sng" algn="ctr">
              <a:solidFill>
                <a:srgbClr val="000000"/>
              </a:solidFill>
              <a:prstDash val="lg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5" name="Freeform 34"/>
            <p:cNvSpPr/>
            <p:nvPr/>
          </p:nvSpPr>
          <p:spPr>
            <a:xfrm>
              <a:off x="4622800" y="3234267"/>
              <a:ext cx="1862667" cy="1143000"/>
            </a:xfrm>
            <a:custGeom>
              <a:avLst/>
              <a:gdLst>
                <a:gd name="connsiteX0" fmla="*/ 0 w 1862667"/>
                <a:gd name="connsiteY0" fmla="*/ 1092200 h 1143000"/>
                <a:gd name="connsiteX1" fmla="*/ 347133 w 1862667"/>
                <a:gd name="connsiteY1" fmla="*/ 1126066 h 1143000"/>
                <a:gd name="connsiteX2" fmla="*/ 711200 w 1862667"/>
                <a:gd name="connsiteY2" fmla="*/ 1092200 h 1143000"/>
                <a:gd name="connsiteX3" fmla="*/ 1126067 w 1862667"/>
                <a:gd name="connsiteY3" fmla="*/ 821266 h 1143000"/>
                <a:gd name="connsiteX4" fmla="*/ 1557867 w 1862667"/>
                <a:gd name="connsiteY4" fmla="*/ 414866 h 1143000"/>
                <a:gd name="connsiteX5" fmla="*/ 1862667 w 1862667"/>
                <a:gd name="connsiteY5" fmla="*/ 0 h 1143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2667" h="1143000">
                  <a:moveTo>
                    <a:pt x="0" y="1092200"/>
                  </a:moveTo>
                  <a:cubicBezTo>
                    <a:pt x="114300" y="1109133"/>
                    <a:pt x="228600" y="1126066"/>
                    <a:pt x="347133" y="1126066"/>
                  </a:cubicBezTo>
                  <a:cubicBezTo>
                    <a:pt x="465666" y="1126066"/>
                    <a:pt x="581378" y="1143000"/>
                    <a:pt x="711200" y="1092200"/>
                  </a:cubicBezTo>
                  <a:cubicBezTo>
                    <a:pt x="841022" y="1041400"/>
                    <a:pt x="984956" y="934155"/>
                    <a:pt x="1126067" y="821266"/>
                  </a:cubicBezTo>
                  <a:cubicBezTo>
                    <a:pt x="1267178" y="708377"/>
                    <a:pt x="1435100" y="551744"/>
                    <a:pt x="1557867" y="414866"/>
                  </a:cubicBezTo>
                  <a:cubicBezTo>
                    <a:pt x="1680634" y="277988"/>
                    <a:pt x="1862667" y="0"/>
                    <a:pt x="1862667" y="0"/>
                  </a:cubicBezTo>
                </a:path>
              </a:pathLst>
            </a:custGeom>
            <a:ln w="19050" cap="flat" cmpd="sng" algn="ctr">
              <a:solidFill>
                <a:srgbClr val="000000"/>
              </a:solidFill>
              <a:prstDash val="lg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6" name="Freeform 35"/>
            <p:cNvSpPr/>
            <p:nvPr/>
          </p:nvSpPr>
          <p:spPr>
            <a:xfrm>
              <a:off x="6485467" y="3132667"/>
              <a:ext cx="787400" cy="389466"/>
            </a:xfrm>
            <a:custGeom>
              <a:avLst/>
              <a:gdLst>
                <a:gd name="connsiteX0" fmla="*/ 0 w 787400"/>
                <a:gd name="connsiteY0" fmla="*/ 389466 h 389466"/>
                <a:gd name="connsiteX1" fmla="*/ 262466 w 787400"/>
                <a:gd name="connsiteY1" fmla="*/ 177800 h 389466"/>
                <a:gd name="connsiteX2" fmla="*/ 609600 w 787400"/>
                <a:gd name="connsiteY2" fmla="*/ 25400 h 389466"/>
                <a:gd name="connsiteX3" fmla="*/ 787400 w 787400"/>
                <a:gd name="connsiteY3" fmla="*/ 25400 h 389466"/>
              </a:gdLst>
              <a:ahLst/>
              <a:cxnLst>
                <a:cxn ang="0">
                  <a:pos x="connsiteX0" y="connsiteY0"/>
                </a:cxn>
                <a:cxn ang="0">
                  <a:pos x="connsiteX1" y="connsiteY1"/>
                </a:cxn>
                <a:cxn ang="0">
                  <a:pos x="connsiteX2" y="connsiteY2"/>
                </a:cxn>
                <a:cxn ang="0">
                  <a:pos x="connsiteX3" y="connsiteY3"/>
                </a:cxn>
              </a:cxnLst>
              <a:rect l="l" t="t" r="r" b="b"/>
              <a:pathLst>
                <a:path w="787400" h="389466">
                  <a:moveTo>
                    <a:pt x="0" y="389466"/>
                  </a:moveTo>
                  <a:cubicBezTo>
                    <a:pt x="80433" y="313972"/>
                    <a:pt x="160866" y="238478"/>
                    <a:pt x="262466" y="177800"/>
                  </a:cubicBezTo>
                  <a:cubicBezTo>
                    <a:pt x="364066" y="117122"/>
                    <a:pt x="522111" y="50800"/>
                    <a:pt x="609600" y="25400"/>
                  </a:cubicBezTo>
                  <a:cubicBezTo>
                    <a:pt x="697089" y="0"/>
                    <a:pt x="787400" y="25400"/>
                    <a:pt x="787400" y="25400"/>
                  </a:cubicBezTo>
                </a:path>
              </a:pathLst>
            </a:custGeom>
            <a:ln w="19050" cap="flat" cmpd="sng" algn="ctr">
              <a:solidFill>
                <a:srgbClr val="000000"/>
              </a:solidFill>
              <a:prstDash val="lg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7" name="Freeform 36"/>
            <p:cNvSpPr/>
            <p:nvPr/>
          </p:nvSpPr>
          <p:spPr>
            <a:xfrm>
              <a:off x="7272867" y="2967566"/>
              <a:ext cx="948266" cy="131234"/>
            </a:xfrm>
            <a:custGeom>
              <a:avLst/>
              <a:gdLst>
                <a:gd name="connsiteX0" fmla="*/ 0 w 948266"/>
                <a:gd name="connsiteY0" fmla="*/ 21167 h 131234"/>
                <a:gd name="connsiteX1" fmla="*/ 254000 w 948266"/>
                <a:gd name="connsiteY1" fmla="*/ 4234 h 131234"/>
                <a:gd name="connsiteX2" fmla="*/ 541866 w 948266"/>
                <a:gd name="connsiteY2" fmla="*/ 21167 h 131234"/>
                <a:gd name="connsiteX3" fmla="*/ 948266 w 948266"/>
                <a:gd name="connsiteY3" fmla="*/ 131234 h 131234"/>
              </a:gdLst>
              <a:ahLst/>
              <a:cxnLst>
                <a:cxn ang="0">
                  <a:pos x="connsiteX0" y="connsiteY0"/>
                </a:cxn>
                <a:cxn ang="0">
                  <a:pos x="connsiteX1" y="connsiteY1"/>
                </a:cxn>
                <a:cxn ang="0">
                  <a:pos x="connsiteX2" y="connsiteY2"/>
                </a:cxn>
                <a:cxn ang="0">
                  <a:pos x="connsiteX3" y="connsiteY3"/>
                </a:cxn>
              </a:cxnLst>
              <a:rect l="l" t="t" r="r" b="b"/>
              <a:pathLst>
                <a:path w="948266" h="131234">
                  <a:moveTo>
                    <a:pt x="0" y="21167"/>
                  </a:moveTo>
                  <a:cubicBezTo>
                    <a:pt x="81844" y="12700"/>
                    <a:pt x="163689" y="4234"/>
                    <a:pt x="254000" y="4234"/>
                  </a:cubicBezTo>
                  <a:cubicBezTo>
                    <a:pt x="344311" y="4234"/>
                    <a:pt x="426155" y="0"/>
                    <a:pt x="541866" y="21167"/>
                  </a:cubicBezTo>
                  <a:cubicBezTo>
                    <a:pt x="657577" y="42334"/>
                    <a:pt x="948266" y="131234"/>
                    <a:pt x="948266" y="131234"/>
                  </a:cubicBezTo>
                </a:path>
              </a:pathLst>
            </a:custGeom>
            <a:ln w="19050" cap="flat" cmpd="sng" algn="ctr">
              <a:solidFill>
                <a:srgbClr val="000000"/>
              </a:solidFill>
              <a:prstDash val="lg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Tree>
    <p:extLst>
      <p:ext uri="{BB962C8B-B14F-4D97-AF65-F5344CB8AC3E}">
        <p14:creationId xmlns:p14="http://schemas.microsoft.com/office/powerpoint/2010/main" val="24443436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Kalman</a:t>
            </a:r>
            <a:r>
              <a:rPr lang="en-US" dirty="0"/>
              <a:t> Filter</a:t>
            </a:r>
          </a:p>
        </p:txBody>
      </p:sp>
      <p:pic>
        <p:nvPicPr>
          <p:cNvPr id="41" name="Picture 40"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1691" y="1309059"/>
            <a:ext cx="10048618" cy="925317"/>
          </a:xfrm>
          <a:prstGeom prst="rect">
            <a:avLst/>
          </a:prstGeom>
        </p:spPr>
      </p:pic>
      <p:pic>
        <p:nvPicPr>
          <p:cNvPr id="42" name="Picture 41"/>
          <p:cNvPicPr>
            <a:picLocks noChangeAspect="1"/>
          </p:cNvPicPr>
          <p:nvPr/>
        </p:nvPicPr>
        <p:blipFill>
          <a:blip r:embed="rId4"/>
          <a:stretch>
            <a:fillRect/>
          </a:stretch>
        </p:blipFill>
        <p:spPr>
          <a:xfrm>
            <a:off x="1480860" y="2613035"/>
            <a:ext cx="8802391" cy="3552343"/>
          </a:xfrm>
          <a:prstGeom prst="rect">
            <a:avLst/>
          </a:prstGeom>
        </p:spPr>
      </p:pic>
    </p:spTree>
    <p:extLst>
      <p:ext uri="{BB962C8B-B14F-4D97-AF65-F5344CB8AC3E}">
        <p14:creationId xmlns:p14="http://schemas.microsoft.com/office/powerpoint/2010/main" val="29906653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Quadratic Forms</a:t>
            </a:r>
          </a:p>
        </p:txBody>
      </p:sp>
      <p:pic>
        <p:nvPicPr>
          <p:cNvPr id="5" name="Picture 4" descr="Screen Shot 2012-10-08 at 9.36.25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01989" y="3001780"/>
            <a:ext cx="4532621" cy="2851792"/>
          </a:xfrm>
          <a:prstGeom prst="rect">
            <a:avLst/>
          </a:prstGeom>
        </p:spPr>
      </p:pic>
      <p:pic>
        <p:nvPicPr>
          <p:cNvPr id="4" name="Picture 3"/>
          <p:cNvPicPr>
            <a:picLocks noChangeAspect="1"/>
          </p:cNvPicPr>
          <p:nvPr/>
        </p:nvPicPr>
        <p:blipFill>
          <a:blip r:embed="rId4"/>
          <a:stretch>
            <a:fillRect/>
          </a:stretch>
        </p:blipFill>
        <p:spPr>
          <a:xfrm>
            <a:off x="1193588" y="1042080"/>
            <a:ext cx="9517303" cy="1848020"/>
          </a:xfrm>
          <a:prstGeom prst="rect">
            <a:avLst/>
          </a:prstGeom>
        </p:spPr>
      </p:pic>
      <p:pic>
        <p:nvPicPr>
          <p:cNvPr id="3" name="Picture 2">
            <a:extLst>
              <a:ext uri="{FF2B5EF4-FFF2-40B4-BE49-F238E27FC236}">
                <a16:creationId xmlns:a16="http://schemas.microsoft.com/office/drawing/2014/main" id="{155CF911-AA7A-434C-B6DD-95B31E52AEBC}"/>
              </a:ext>
            </a:extLst>
          </p:cNvPr>
          <p:cNvPicPr>
            <a:picLocks noChangeAspect="1"/>
          </p:cNvPicPr>
          <p:nvPr/>
        </p:nvPicPr>
        <p:blipFill>
          <a:blip r:embed="rId5"/>
          <a:stretch>
            <a:fillRect/>
          </a:stretch>
        </p:blipFill>
        <p:spPr>
          <a:xfrm>
            <a:off x="2803577" y="5965252"/>
            <a:ext cx="2314312" cy="330616"/>
          </a:xfrm>
          <a:prstGeom prst="rect">
            <a:avLst/>
          </a:prstGeom>
        </p:spPr>
      </p:pic>
      <p:pic>
        <p:nvPicPr>
          <p:cNvPr id="6" name="Picture 5">
            <a:extLst>
              <a:ext uri="{FF2B5EF4-FFF2-40B4-BE49-F238E27FC236}">
                <a16:creationId xmlns:a16="http://schemas.microsoft.com/office/drawing/2014/main" id="{5BC452BD-87E6-BB4B-A344-270070FCCD05}"/>
              </a:ext>
            </a:extLst>
          </p:cNvPr>
          <p:cNvPicPr>
            <a:picLocks noChangeAspect="1"/>
          </p:cNvPicPr>
          <p:nvPr/>
        </p:nvPicPr>
        <p:blipFill>
          <a:blip r:embed="rId6"/>
          <a:stretch>
            <a:fillRect/>
          </a:stretch>
        </p:blipFill>
        <p:spPr>
          <a:xfrm>
            <a:off x="6530714" y="4477940"/>
            <a:ext cx="5214507" cy="729601"/>
          </a:xfrm>
          <a:prstGeom prst="rect">
            <a:avLst/>
          </a:prstGeom>
        </p:spPr>
      </p:pic>
    </p:spTree>
    <p:extLst>
      <p:ext uri="{BB962C8B-B14F-4D97-AF65-F5344CB8AC3E}">
        <p14:creationId xmlns:p14="http://schemas.microsoft.com/office/powerpoint/2010/main" val="34754672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Multivariate Gaussian</a:t>
            </a:r>
          </a:p>
        </p:txBody>
      </p:sp>
      <p:pic>
        <p:nvPicPr>
          <p:cNvPr id="3" name="Picture 2"/>
          <p:cNvPicPr>
            <a:picLocks noChangeAspect="1"/>
          </p:cNvPicPr>
          <p:nvPr/>
        </p:nvPicPr>
        <p:blipFill>
          <a:blip r:embed="rId3"/>
          <a:stretch>
            <a:fillRect/>
          </a:stretch>
        </p:blipFill>
        <p:spPr>
          <a:xfrm>
            <a:off x="6965500" y="3837482"/>
            <a:ext cx="3275598" cy="2478384"/>
          </a:xfrm>
          <a:prstGeom prst="rect">
            <a:avLst/>
          </a:prstGeom>
        </p:spPr>
      </p:pic>
      <p:pic>
        <p:nvPicPr>
          <p:cNvPr id="6" name="Picture 5">
            <a:extLst>
              <a:ext uri="{FF2B5EF4-FFF2-40B4-BE49-F238E27FC236}">
                <a16:creationId xmlns:a16="http://schemas.microsoft.com/office/drawing/2014/main" id="{E5679D4E-1BE4-7348-BFFE-1BEE86F3EC6B}"/>
              </a:ext>
            </a:extLst>
          </p:cNvPr>
          <p:cNvPicPr>
            <a:picLocks noChangeAspect="1"/>
          </p:cNvPicPr>
          <p:nvPr/>
        </p:nvPicPr>
        <p:blipFill>
          <a:blip r:embed="rId4"/>
          <a:stretch>
            <a:fillRect/>
          </a:stretch>
        </p:blipFill>
        <p:spPr>
          <a:xfrm>
            <a:off x="609599" y="930399"/>
            <a:ext cx="10209427" cy="3371777"/>
          </a:xfrm>
          <a:prstGeom prst="rect">
            <a:avLst/>
          </a:prstGeom>
        </p:spPr>
      </p:pic>
    </p:spTree>
    <p:extLst>
      <p:ext uri="{BB962C8B-B14F-4D97-AF65-F5344CB8AC3E}">
        <p14:creationId xmlns:p14="http://schemas.microsoft.com/office/powerpoint/2010/main" val="29055599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Kalman</a:t>
            </a:r>
            <a:r>
              <a:rPr lang="en-US" dirty="0"/>
              <a:t> Filter</a:t>
            </a:r>
          </a:p>
        </p:txBody>
      </p:sp>
      <p:pic>
        <p:nvPicPr>
          <p:cNvPr id="3" name="Picture 2">
            <a:extLst>
              <a:ext uri="{FF2B5EF4-FFF2-40B4-BE49-F238E27FC236}">
                <a16:creationId xmlns:a16="http://schemas.microsoft.com/office/drawing/2014/main" id="{8B6129E0-B4AF-7B4E-8FC4-35872F404CE9}"/>
              </a:ext>
            </a:extLst>
          </p:cNvPr>
          <p:cNvPicPr>
            <a:picLocks noChangeAspect="1"/>
          </p:cNvPicPr>
          <p:nvPr/>
        </p:nvPicPr>
        <p:blipFill>
          <a:blip r:embed="rId3"/>
          <a:stretch>
            <a:fillRect/>
          </a:stretch>
        </p:blipFill>
        <p:spPr>
          <a:xfrm>
            <a:off x="1108751" y="1228778"/>
            <a:ext cx="10208821" cy="4666890"/>
          </a:xfrm>
          <a:prstGeom prst="rect">
            <a:avLst/>
          </a:prstGeom>
        </p:spPr>
      </p:pic>
    </p:spTree>
    <p:extLst>
      <p:ext uri="{BB962C8B-B14F-4D97-AF65-F5344CB8AC3E}">
        <p14:creationId xmlns:p14="http://schemas.microsoft.com/office/powerpoint/2010/main" val="13610142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Kalman</a:t>
            </a:r>
            <a:r>
              <a:rPr lang="en-US" dirty="0"/>
              <a:t> Filter Derivation</a:t>
            </a:r>
          </a:p>
        </p:txBody>
      </p:sp>
      <p:pic>
        <p:nvPicPr>
          <p:cNvPr id="5" name="Picture 4"/>
          <p:cNvPicPr>
            <a:picLocks noChangeAspect="1"/>
          </p:cNvPicPr>
          <p:nvPr/>
        </p:nvPicPr>
        <p:blipFill>
          <a:blip r:embed="rId3"/>
          <a:stretch>
            <a:fillRect/>
          </a:stretch>
        </p:blipFill>
        <p:spPr>
          <a:xfrm>
            <a:off x="3100039" y="999067"/>
            <a:ext cx="5991922" cy="5283200"/>
          </a:xfrm>
          <a:prstGeom prst="rect">
            <a:avLst/>
          </a:prstGeom>
        </p:spPr>
      </p:pic>
    </p:spTree>
    <p:extLst>
      <p:ext uri="{BB962C8B-B14F-4D97-AF65-F5344CB8AC3E}">
        <p14:creationId xmlns:p14="http://schemas.microsoft.com/office/powerpoint/2010/main" val="5495027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Kalman</a:t>
            </a:r>
            <a:r>
              <a:rPr lang="en-US" dirty="0"/>
              <a:t> Filter Derivation</a:t>
            </a:r>
          </a:p>
        </p:txBody>
      </p:sp>
      <p:pic>
        <p:nvPicPr>
          <p:cNvPr id="3" name="Picture 2">
            <a:extLst>
              <a:ext uri="{FF2B5EF4-FFF2-40B4-BE49-F238E27FC236}">
                <a16:creationId xmlns:a16="http://schemas.microsoft.com/office/drawing/2014/main" id="{385981EF-B26A-D25A-5F7B-AF01B4D1F33D}"/>
              </a:ext>
            </a:extLst>
          </p:cNvPr>
          <p:cNvPicPr>
            <a:picLocks noChangeAspect="1"/>
          </p:cNvPicPr>
          <p:nvPr/>
        </p:nvPicPr>
        <p:blipFill>
          <a:blip r:embed="rId3"/>
          <a:stretch>
            <a:fillRect/>
          </a:stretch>
        </p:blipFill>
        <p:spPr>
          <a:xfrm>
            <a:off x="2209800" y="1235242"/>
            <a:ext cx="7772400" cy="4704750"/>
          </a:xfrm>
          <a:prstGeom prst="rect">
            <a:avLst/>
          </a:prstGeom>
        </p:spPr>
      </p:pic>
    </p:spTree>
    <p:extLst>
      <p:ext uri="{BB962C8B-B14F-4D97-AF65-F5344CB8AC3E}">
        <p14:creationId xmlns:p14="http://schemas.microsoft.com/office/powerpoint/2010/main" val="4540777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Kalman</a:t>
            </a:r>
            <a:r>
              <a:rPr lang="en-US" dirty="0"/>
              <a:t> Filter Derivation</a:t>
            </a:r>
          </a:p>
        </p:txBody>
      </p:sp>
      <p:pic>
        <p:nvPicPr>
          <p:cNvPr id="3" name="Picture 2">
            <a:extLst>
              <a:ext uri="{FF2B5EF4-FFF2-40B4-BE49-F238E27FC236}">
                <a16:creationId xmlns:a16="http://schemas.microsoft.com/office/drawing/2014/main" id="{0AB105A0-E704-1B40-A974-447F67364574}"/>
              </a:ext>
            </a:extLst>
          </p:cNvPr>
          <p:cNvPicPr>
            <a:picLocks noChangeAspect="1"/>
          </p:cNvPicPr>
          <p:nvPr/>
        </p:nvPicPr>
        <p:blipFill>
          <a:blip r:embed="rId3"/>
          <a:stretch>
            <a:fillRect/>
          </a:stretch>
        </p:blipFill>
        <p:spPr>
          <a:xfrm>
            <a:off x="2695699" y="930400"/>
            <a:ext cx="7055507" cy="5471618"/>
          </a:xfrm>
          <a:prstGeom prst="rect">
            <a:avLst/>
          </a:prstGeom>
        </p:spPr>
      </p:pic>
    </p:spTree>
    <p:extLst>
      <p:ext uri="{BB962C8B-B14F-4D97-AF65-F5344CB8AC3E}">
        <p14:creationId xmlns:p14="http://schemas.microsoft.com/office/powerpoint/2010/main" val="17904125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Kalman</a:t>
            </a:r>
            <a:r>
              <a:rPr lang="en-US" dirty="0"/>
              <a:t> Filter Derivation</a:t>
            </a:r>
          </a:p>
        </p:txBody>
      </p:sp>
      <p:pic>
        <p:nvPicPr>
          <p:cNvPr id="6" name="Picture 5">
            <a:extLst>
              <a:ext uri="{FF2B5EF4-FFF2-40B4-BE49-F238E27FC236}">
                <a16:creationId xmlns:a16="http://schemas.microsoft.com/office/drawing/2014/main" id="{A988BBF6-1533-C153-6E43-588216376338}"/>
              </a:ext>
            </a:extLst>
          </p:cNvPr>
          <p:cNvPicPr>
            <a:picLocks noChangeAspect="1"/>
          </p:cNvPicPr>
          <p:nvPr/>
        </p:nvPicPr>
        <p:blipFill>
          <a:blip r:embed="rId3"/>
          <a:stretch>
            <a:fillRect/>
          </a:stretch>
        </p:blipFill>
        <p:spPr>
          <a:xfrm>
            <a:off x="1446842" y="1122948"/>
            <a:ext cx="8932399" cy="5162926"/>
          </a:xfrm>
          <a:prstGeom prst="rect">
            <a:avLst/>
          </a:prstGeom>
        </p:spPr>
      </p:pic>
    </p:spTree>
    <p:extLst>
      <p:ext uri="{BB962C8B-B14F-4D97-AF65-F5344CB8AC3E}">
        <p14:creationId xmlns:p14="http://schemas.microsoft.com/office/powerpoint/2010/main" val="16535656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estimate states?</a:t>
            </a:r>
          </a:p>
        </p:txBody>
      </p:sp>
      <p:sp>
        <p:nvSpPr>
          <p:cNvPr id="3" name="Content Placeholder 2"/>
          <p:cNvSpPr>
            <a:spLocks noGrp="1"/>
          </p:cNvSpPr>
          <p:nvPr>
            <p:ph idx="1"/>
          </p:nvPr>
        </p:nvSpPr>
        <p:spPr>
          <a:xfrm>
            <a:off x="719528" y="947863"/>
            <a:ext cx="10862872" cy="5433224"/>
          </a:xfrm>
        </p:spPr>
        <p:txBody>
          <a:bodyPr/>
          <a:lstStyle/>
          <a:p>
            <a:r>
              <a:rPr lang="en-US" sz="2400" dirty="0"/>
              <a:t>State information needed to control aircraft</a:t>
            </a:r>
          </a:p>
          <a:p>
            <a:r>
              <a:rPr lang="en-US" sz="2400" dirty="0"/>
              <a:t>We measure many things</a:t>
            </a:r>
          </a:p>
          <a:p>
            <a:pPr lvl="1"/>
            <a:r>
              <a:rPr lang="en-US" sz="2000" dirty="0"/>
              <a:t>accelerations, angular rates, pressure altitude, dynamic pressure (airspeed), magnetic heading (sometimes), GPS position</a:t>
            </a:r>
          </a:p>
          <a:p>
            <a:r>
              <a:rPr lang="en-US" sz="2400" dirty="0"/>
              <a:t>Don’t have direct measurements of everything we need</a:t>
            </a:r>
          </a:p>
        </p:txBody>
      </p:sp>
      <p:pic>
        <p:nvPicPr>
          <p:cNvPr id="4" name="Picture 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9000" y="3390756"/>
            <a:ext cx="3581400" cy="2908300"/>
          </a:xfrm>
          <a:prstGeom prst="rect">
            <a:avLst/>
          </a:prstGeom>
        </p:spPr>
      </p:pic>
    </p:spTree>
    <p:extLst>
      <p:ext uri="{BB962C8B-B14F-4D97-AF65-F5344CB8AC3E}">
        <p14:creationId xmlns:p14="http://schemas.microsoft.com/office/powerpoint/2010/main" val="23405039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Kalman</a:t>
            </a:r>
            <a:r>
              <a:rPr lang="en-US" dirty="0"/>
              <a:t> Filter Derivation</a:t>
            </a:r>
          </a:p>
        </p:txBody>
      </p:sp>
      <p:pic>
        <p:nvPicPr>
          <p:cNvPr id="5" name="Picture 4">
            <a:extLst>
              <a:ext uri="{FF2B5EF4-FFF2-40B4-BE49-F238E27FC236}">
                <a16:creationId xmlns:a16="http://schemas.microsoft.com/office/drawing/2014/main" id="{90DCB01B-BE45-ADCE-C18B-484D1AF217B1}"/>
              </a:ext>
            </a:extLst>
          </p:cNvPr>
          <p:cNvPicPr>
            <a:picLocks noChangeAspect="1"/>
          </p:cNvPicPr>
          <p:nvPr/>
        </p:nvPicPr>
        <p:blipFill>
          <a:blip r:embed="rId3"/>
          <a:stretch>
            <a:fillRect/>
          </a:stretch>
        </p:blipFill>
        <p:spPr>
          <a:xfrm>
            <a:off x="1074821" y="1169929"/>
            <a:ext cx="9512968" cy="5002351"/>
          </a:xfrm>
          <a:prstGeom prst="rect">
            <a:avLst/>
          </a:prstGeom>
        </p:spPr>
      </p:pic>
    </p:spTree>
    <p:extLst>
      <p:ext uri="{BB962C8B-B14F-4D97-AF65-F5344CB8AC3E}">
        <p14:creationId xmlns:p14="http://schemas.microsoft.com/office/powerpoint/2010/main" val="952372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Kalman</a:t>
            </a:r>
            <a:r>
              <a:rPr lang="en-US" dirty="0"/>
              <a:t> Filter Derivation</a:t>
            </a:r>
          </a:p>
        </p:txBody>
      </p:sp>
      <p:pic>
        <p:nvPicPr>
          <p:cNvPr id="4" name="Picture 3">
            <a:extLst>
              <a:ext uri="{FF2B5EF4-FFF2-40B4-BE49-F238E27FC236}">
                <a16:creationId xmlns:a16="http://schemas.microsoft.com/office/drawing/2014/main" id="{7906C358-DBE1-F749-8C49-79A975769812}"/>
              </a:ext>
            </a:extLst>
          </p:cNvPr>
          <p:cNvPicPr>
            <a:picLocks noChangeAspect="1"/>
          </p:cNvPicPr>
          <p:nvPr/>
        </p:nvPicPr>
        <p:blipFill>
          <a:blip r:embed="rId3"/>
          <a:stretch>
            <a:fillRect/>
          </a:stretch>
        </p:blipFill>
        <p:spPr>
          <a:xfrm>
            <a:off x="1986547" y="1229194"/>
            <a:ext cx="8096836" cy="4708798"/>
          </a:xfrm>
          <a:prstGeom prst="rect">
            <a:avLst/>
          </a:prstGeom>
        </p:spPr>
      </p:pic>
    </p:spTree>
    <p:extLst>
      <p:ext uri="{BB962C8B-B14F-4D97-AF65-F5344CB8AC3E}">
        <p14:creationId xmlns:p14="http://schemas.microsoft.com/office/powerpoint/2010/main" val="3653462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Covariance Update</a:t>
            </a:r>
          </a:p>
        </p:txBody>
      </p:sp>
      <p:pic>
        <p:nvPicPr>
          <p:cNvPr id="5" name="Picture 4">
            <a:extLst>
              <a:ext uri="{FF2B5EF4-FFF2-40B4-BE49-F238E27FC236}">
                <a16:creationId xmlns:a16="http://schemas.microsoft.com/office/drawing/2014/main" id="{112092CB-903D-1F4E-8843-190AF1321ADC}"/>
              </a:ext>
            </a:extLst>
          </p:cNvPr>
          <p:cNvPicPr>
            <a:picLocks noChangeAspect="1"/>
          </p:cNvPicPr>
          <p:nvPr/>
        </p:nvPicPr>
        <p:blipFill>
          <a:blip r:embed="rId3"/>
          <a:stretch>
            <a:fillRect/>
          </a:stretch>
        </p:blipFill>
        <p:spPr>
          <a:xfrm>
            <a:off x="1442420" y="1528997"/>
            <a:ext cx="9307160" cy="3492708"/>
          </a:xfrm>
          <a:prstGeom prst="rect">
            <a:avLst/>
          </a:prstGeom>
        </p:spPr>
      </p:pic>
    </p:spTree>
    <p:extLst>
      <p:ext uri="{BB962C8B-B14F-4D97-AF65-F5344CB8AC3E}">
        <p14:creationId xmlns:p14="http://schemas.microsoft.com/office/powerpoint/2010/main" val="32517370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Covariance Update</a:t>
            </a:r>
          </a:p>
        </p:txBody>
      </p:sp>
      <p:pic>
        <p:nvPicPr>
          <p:cNvPr id="3" name="Picture 2">
            <a:extLst>
              <a:ext uri="{FF2B5EF4-FFF2-40B4-BE49-F238E27FC236}">
                <a16:creationId xmlns:a16="http://schemas.microsoft.com/office/drawing/2014/main" id="{E4DAEA01-BF5F-FC45-A063-E39D3A0547D6}"/>
              </a:ext>
            </a:extLst>
          </p:cNvPr>
          <p:cNvPicPr>
            <a:picLocks noChangeAspect="1"/>
          </p:cNvPicPr>
          <p:nvPr/>
        </p:nvPicPr>
        <p:blipFill>
          <a:blip r:embed="rId3"/>
          <a:stretch>
            <a:fillRect/>
          </a:stretch>
        </p:blipFill>
        <p:spPr>
          <a:xfrm>
            <a:off x="1456979" y="1022642"/>
            <a:ext cx="8678738" cy="5191021"/>
          </a:xfrm>
          <a:prstGeom prst="rect">
            <a:avLst/>
          </a:prstGeom>
        </p:spPr>
      </p:pic>
    </p:spTree>
    <p:extLst>
      <p:ext uri="{BB962C8B-B14F-4D97-AF65-F5344CB8AC3E}">
        <p14:creationId xmlns:p14="http://schemas.microsoft.com/office/powerpoint/2010/main" val="8227107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Covariance Update</a:t>
            </a:r>
          </a:p>
        </p:txBody>
      </p:sp>
      <p:pic>
        <p:nvPicPr>
          <p:cNvPr id="5" name="Picture 4">
            <a:extLst>
              <a:ext uri="{FF2B5EF4-FFF2-40B4-BE49-F238E27FC236}">
                <a16:creationId xmlns:a16="http://schemas.microsoft.com/office/drawing/2014/main" id="{CDEE7B0E-AAE9-FD19-3DF2-5B87F6CECBF4}"/>
              </a:ext>
            </a:extLst>
          </p:cNvPr>
          <p:cNvPicPr>
            <a:picLocks noChangeAspect="1"/>
          </p:cNvPicPr>
          <p:nvPr/>
        </p:nvPicPr>
        <p:blipFill>
          <a:blip r:embed="rId3"/>
          <a:stretch>
            <a:fillRect/>
          </a:stretch>
        </p:blipFill>
        <p:spPr>
          <a:xfrm>
            <a:off x="625642" y="1367557"/>
            <a:ext cx="10948528" cy="3990505"/>
          </a:xfrm>
          <a:prstGeom prst="rect">
            <a:avLst/>
          </a:prstGeom>
        </p:spPr>
      </p:pic>
    </p:spTree>
    <p:extLst>
      <p:ext uri="{BB962C8B-B14F-4D97-AF65-F5344CB8AC3E}">
        <p14:creationId xmlns:p14="http://schemas.microsoft.com/office/powerpoint/2010/main" val="35628989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Kalman</a:t>
            </a:r>
            <a:r>
              <a:rPr lang="en-US" dirty="0"/>
              <a:t> Filter Derivation</a:t>
            </a:r>
          </a:p>
        </p:txBody>
      </p:sp>
      <p:pic>
        <p:nvPicPr>
          <p:cNvPr id="3" name="Picture 2">
            <a:extLst>
              <a:ext uri="{FF2B5EF4-FFF2-40B4-BE49-F238E27FC236}">
                <a16:creationId xmlns:a16="http://schemas.microsoft.com/office/drawing/2014/main" id="{57A31176-E439-5A46-8119-61C9D036AAD5}"/>
              </a:ext>
            </a:extLst>
          </p:cNvPr>
          <p:cNvPicPr>
            <a:picLocks noChangeAspect="1"/>
          </p:cNvPicPr>
          <p:nvPr/>
        </p:nvPicPr>
        <p:blipFill>
          <a:blip r:embed="rId3"/>
          <a:stretch>
            <a:fillRect/>
          </a:stretch>
        </p:blipFill>
        <p:spPr>
          <a:xfrm>
            <a:off x="2963056" y="1181544"/>
            <a:ext cx="6747578" cy="5091840"/>
          </a:xfrm>
          <a:prstGeom prst="rect">
            <a:avLst/>
          </a:prstGeom>
        </p:spPr>
      </p:pic>
    </p:spTree>
    <p:extLst>
      <p:ext uri="{BB962C8B-B14F-4D97-AF65-F5344CB8AC3E}">
        <p14:creationId xmlns:p14="http://schemas.microsoft.com/office/powerpoint/2010/main" val="133389714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Extended </a:t>
            </a:r>
            <a:r>
              <a:rPr lang="en-US" dirty="0" err="1"/>
              <a:t>Kalman</a:t>
            </a:r>
            <a:r>
              <a:rPr lang="en-US" dirty="0"/>
              <a:t> Filter</a:t>
            </a:r>
          </a:p>
        </p:txBody>
      </p:sp>
      <p:pic>
        <p:nvPicPr>
          <p:cNvPr id="3" name="Picture 2"/>
          <p:cNvPicPr>
            <a:picLocks noChangeAspect="1"/>
          </p:cNvPicPr>
          <p:nvPr/>
        </p:nvPicPr>
        <p:blipFill>
          <a:blip r:embed="rId3"/>
          <a:stretch>
            <a:fillRect/>
          </a:stretch>
        </p:blipFill>
        <p:spPr>
          <a:xfrm>
            <a:off x="1958923" y="930400"/>
            <a:ext cx="7439910" cy="5343208"/>
          </a:xfrm>
          <a:prstGeom prst="rect">
            <a:avLst/>
          </a:prstGeom>
        </p:spPr>
      </p:pic>
    </p:spTree>
    <p:extLst>
      <p:ext uri="{BB962C8B-B14F-4D97-AF65-F5344CB8AC3E}">
        <p14:creationId xmlns:p14="http://schemas.microsoft.com/office/powerpoint/2010/main" val="38184647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Extended </a:t>
            </a:r>
            <a:r>
              <a:rPr lang="en-US" dirty="0" err="1"/>
              <a:t>Kalman</a:t>
            </a:r>
            <a:r>
              <a:rPr lang="en-US" dirty="0"/>
              <a:t> Filter, cont.</a:t>
            </a:r>
          </a:p>
        </p:txBody>
      </p:sp>
      <p:pic>
        <p:nvPicPr>
          <p:cNvPr id="5" name="Picture 4">
            <a:extLst>
              <a:ext uri="{FF2B5EF4-FFF2-40B4-BE49-F238E27FC236}">
                <a16:creationId xmlns:a16="http://schemas.microsoft.com/office/drawing/2014/main" id="{B8C4EC28-4B3E-7C42-8D1A-E4D6B38627E5}"/>
              </a:ext>
            </a:extLst>
          </p:cNvPr>
          <p:cNvPicPr>
            <a:picLocks noChangeAspect="1"/>
          </p:cNvPicPr>
          <p:nvPr/>
        </p:nvPicPr>
        <p:blipFill>
          <a:blip r:embed="rId3"/>
          <a:stretch>
            <a:fillRect/>
          </a:stretch>
        </p:blipFill>
        <p:spPr>
          <a:xfrm>
            <a:off x="3487710" y="1104298"/>
            <a:ext cx="5366480" cy="5154086"/>
          </a:xfrm>
          <a:prstGeom prst="rect">
            <a:avLst/>
          </a:prstGeom>
        </p:spPr>
      </p:pic>
    </p:spTree>
    <p:extLst>
      <p:ext uri="{BB962C8B-B14F-4D97-AF65-F5344CB8AC3E}">
        <p14:creationId xmlns:p14="http://schemas.microsoft.com/office/powerpoint/2010/main" val="89114606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EKF Algorithm</a:t>
            </a:r>
          </a:p>
        </p:txBody>
      </p:sp>
      <p:pic>
        <p:nvPicPr>
          <p:cNvPr id="6" name="Picture 5">
            <a:extLst>
              <a:ext uri="{FF2B5EF4-FFF2-40B4-BE49-F238E27FC236}">
                <a16:creationId xmlns:a16="http://schemas.microsoft.com/office/drawing/2014/main" id="{8404FB64-FC47-5740-A40B-72E1C598031C}"/>
              </a:ext>
            </a:extLst>
          </p:cNvPr>
          <p:cNvPicPr>
            <a:picLocks noChangeAspect="1"/>
          </p:cNvPicPr>
          <p:nvPr/>
        </p:nvPicPr>
        <p:blipFill>
          <a:blip r:embed="rId3"/>
          <a:stretch>
            <a:fillRect/>
          </a:stretch>
        </p:blipFill>
        <p:spPr>
          <a:xfrm>
            <a:off x="1389088" y="1226355"/>
            <a:ext cx="9014086" cy="4923880"/>
          </a:xfrm>
          <a:prstGeom prst="rect">
            <a:avLst/>
          </a:prstGeom>
        </p:spPr>
      </p:pic>
    </p:spTree>
    <p:extLst>
      <p:ext uri="{BB962C8B-B14F-4D97-AF65-F5344CB8AC3E}">
        <p14:creationId xmlns:p14="http://schemas.microsoft.com/office/powerpoint/2010/main" val="41022729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Attitude Estimation Using EKF</a:t>
            </a:r>
          </a:p>
        </p:txBody>
      </p:sp>
      <p:pic>
        <p:nvPicPr>
          <p:cNvPr id="4" name="Picture 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0889" y="1085849"/>
            <a:ext cx="8162441" cy="5157433"/>
          </a:xfrm>
          <a:prstGeom prst="rect">
            <a:avLst/>
          </a:prstGeom>
        </p:spPr>
      </p:pic>
    </p:spTree>
    <p:extLst>
      <p:ext uri="{BB962C8B-B14F-4D97-AF65-F5344CB8AC3E}">
        <p14:creationId xmlns:p14="http://schemas.microsoft.com/office/powerpoint/2010/main" val="5059391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Benchmark Maneuver</a:t>
            </a:r>
          </a:p>
        </p:txBody>
      </p:sp>
      <p:pic>
        <p:nvPicPr>
          <p:cNvPr id="4" name="Picture 3" descr="est-base-maneuver.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38450" y="1384300"/>
            <a:ext cx="6559550" cy="4934304"/>
          </a:xfrm>
          <a:prstGeom prst="rect">
            <a:avLst/>
          </a:prstGeom>
        </p:spPr>
      </p:pic>
    </p:spTree>
    <p:extLst>
      <p:ext uri="{BB962C8B-B14F-4D97-AF65-F5344CB8AC3E}">
        <p14:creationId xmlns:p14="http://schemas.microsoft.com/office/powerpoint/2010/main" val="13161629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73798"/>
            <a:ext cx="8229600" cy="729602"/>
          </a:xfrm>
        </p:spPr>
        <p:txBody>
          <a:bodyPr/>
          <a:lstStyle/>
          <a:p>
            <a:r>
              <a:rPr lang="en-US" dirty="0"/>
              <a:t>Attitude Estimation Using EKF</a:t>
            </a:r>
          </a:p>
        </p:txBody>
      </p:sp>
      <p:pic>
        <p:nvPicPr>
          <p:cNvPr id="6" name="Picture 5"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350" y="823291"/>
            <a:ext cx="6591300" cy="5537200"/>
          </a:xfrm>
          <a:prstGeom prst="rect">
            <a:avLst/>
          </a:prstGeom>
        </p:spPr>
      </p:pic>
    </p:spTree>
    <p:extLst>
      <p:ext uri="{BB962C8B-B14F-4D97-AF65-F5344CB8AC3E}">
        <p14:creationId xmlns:p14="http://schemas.microsoft.com/office/powerpoint/2010/main" val="349009391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73798"/>
            <a:ext cx="8229600" cy="729602"/>
          </a:xfrm>
        </p:spPr>
        <p:txBody>
          <a:bodyPr/>
          <a:lstStyle/>
          <a:p>
            <a:r>
              <a:rPr lang="en-US" dirty="0"/>
              <a:t>Attitude Estimation Using EKF</a:t>
            </a:r>
          </a:p>
        </p:txBody>
      </p:sp>
      <p:pic>
        <p:nvPicPr>
          <p:cNvPr id="3" name="Picture 2"/>
          <p:cNvPicPr>
            <a:picLocks noChangeAspect="1"/>
          </p:cNvPicPr>
          <p:nvPr/>
        </p:nvPicPr>
        <p:blipFill>
          <a:blip r:embed="rId3"/>
          <a:stretch>
            <a:fillRect/>
          </a:stretch>
        </p:blipFill>
        <p:spPr>
          <a:xfrm>
            <a:off x="2498010" y="996593"/>
            <a:ext cx="7195981" cy="5405705"/>
          </a:xfrm>
          <a:prstGeom prst="rect">
            <a:avLst/>
          </a:prstGeom>
        </p:spPr>
      </p:pic>
    </p:spTree>
    <p:extLst>
      <p:ext uri="{BB962C8B-B14F-4D97-AF65-F5344CB8AC3E}">
        <p14:creationId xmlns:p14="http://schemas.microsoft.com/office/powerpoint/2010/main" val="317793108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73798"/>
            <a:ext cx="8229600" cy="729602"/>
          </a:xfrm>
        </p:spPr>
        <p:txBody>
          <a:bodyPr/>
          <a:lstStyle/>
          <a:p>
            <a:r>
              <a:rPr lang="en-US" dirty="0"/>
              <a:t>Attitude Estimation Using EKF</a:t>
            </a:r>
          </a:p>
        </p:txBody>
      </p:sp>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3140" y="1132486"/>
            <a:ext cx="9694551" cy="4776798"/>
          </a:xfrm>
          <a:prstGeom prst="rect">
            <a:avLst/>
          </a:prstGeom>
        </p:spPr>
      </p:pic>
    </p:spTree>
    <p:extLst>
      <p:ext uri="{BB962C8B-B14F-4D97-AF65-F5344CB8AC3E}">
        <p14:creationId xmlns:p14="http://schemas.microsoft.com/office/powerpoint/2010/main" val="305629993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Attitude Estimation Results</a:t>
            </a:r>
          </a:p>
        </p:txBody>
      </p:sp>
      <p:pic>
        <p:nvPicPr>
          <p:cNvPr id="4" name="Picture 3" descr="est-roll-pitch-ekf.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74950" y="991249"/>
            <a:ext cx="6527800" cy="5088876"/>
          </a:xfrm>
          <a:prstGeom prst="rect">
            <a:avLst/>
          </a:prstGeom>
        </p:spPr>
      </p:pic>
      <p:sp>
        <p:nvSpPr>
          <p:cNvPr id="5" name="TextBox 4"/>
          <p:cNvSpPr txBox="1"/>
          <p:nvPr/>
        </p:nvSpPr>
        <p:spPr>
          <a:xfrm>
            <a:off x="4365625" y="6130230"/>
            <a:ext cx="3738674" cy="369332"/>
          </a:xfrm>
          <a:prstGeom prst="rect">
            <a:avLst/>
          </a:prstGeom>
          <a:noFill/>
        </p:spPr>
        <p:txBody>
          <a:bodyPr wrap="none" rtlCol="0">
            <a:spAutoFit/>
          </a:bodyPr>
          <a:lstStyle/>
          <a:p>
            <a:r>
              <a:rPr lang="en-US" dirty="0"/>
              <a:t>Not perfect, but significantly better!</a:t>
            </a:r>
          </a:p>
        </p:txBody>
      </p:sp>
    </p:spTree>
    <p:extLst>
      <p:ext uri="{BB962C8B-B14F-4D97-AF65-F5344CB8AC3E}">
        <p14:creationId xmlns:p14="http://schemas.microsoft.com/office/powerpoint/2010/main" val="182220313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GPS Smoothing</a:t>
            </a:r>
          </a:p>
        </p:txBody>
      </p:sp>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1471" y="1117599"/>
            <a:ext cx="9176417" cy="5162621"/>
          </a:xfrm>
          <a:prstGeom prst="rect">
            <a:avLst/>
          </a:prstGeom>
        </p:spPr>
      </p:pic>
    </p:spTree>
    <p:extLst>
      <p:ext uri="{BB962C8B-B14F-4D97-AF65-F5344CB8AC3E}">
        <p14:creationId xmlns:p14="http://schemas.microsoft.com/office/powerpoint/2010/main" val="420953464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GPS Smoothing</a:t>
            </a:r>
          </a:p>
        </p:txBody>
      </p:sp>
      <p:pic>
        <p:nvPicPr>
          <p:cNvPr id="3" name="Picture 2"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4125" y="1355561"/>
            <a:ext cx="7194629" cy="4433665"/>
          </a:xfrm>
          <a:prstGeom prst="rect">
            <a:avLst/>
          </a:prstGeom>
        </p:spPr>
      </p:pic>
    </p:spTree>
    <p:extLst>
      <p:ext uri="{BB962C8B-B14F-4D97-AF65-F5344CB8AC3E}">
        <p14:creationId xmlns:p14="http://schemas.microsoft.com/office/powerpoint/2010/main" val="40287469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GPS Smoothing</a:t>
            </a:r>
          </a:p>
        </p:txBody>
      </p:sp>
      <p:pic>
        <p:nvPicPr>
          <p:cNvPr id="7" name="Picture 6"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5035" y="1197964"/>
            <a:ext cx="9701936" cy="4462072"/>
          </a:xfrm>
          <a:prstGeom prst="rect">
            <a:avLst/>
          </a:prstGeom>
        </p:spPr>
      </p:pic>
    </p:spTree>
    <p:extLst>
      <p:ext uri="{BB962C8B-B14F-4D97-AF65-F5344CB8AC3E}">
        <p14:creationId xmlns:p14="http://schemas.microsoft.com/office/powerpoint/2010/main" val="304538527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73798"/>
            <a:ext cx="8229600" cy="729602"/>
          </a:xfrm>
        </p:spPr>
        <p:txBody>
          <a:bodyPr/>
          <a:lstStyle/>
          <a:p>
            <a:r>
              <a:rPr lang="en-US" dirty="0"/>
              <a:t>GPS Smoothing</a:t>
            </a:r>
          </a:p>
        </p:txBody>
      </p:sp>
      <p:pic>
        <p:nvPicPr>
          <p:cNvPr id="6" name="Picture 5"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00375" y="763241"/>
            <a:ext cx="5907308" cy="5668629"/>
          </a:xfrm>
          <a:prstGeom prst="rect">
            <a:avLst/>
          </a:prstGeom>
        </p:spPr>
      </p:pic>
    </p:spTree>
    <p:extLst>
      <p:ext uri="{BB962C8B-B14F-4D97-AF65-F5344CB8AC3E}">
        <p14:creationId xmlns:p14="http://schemas.microsoft.com/office/powerpoint/2010/main" val="156476368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73798"/>
            <a:ext cx="8229600" cy="729602"/>
          </a:xfrm>
        </p:spPr>
        <p:txBody>
          <a:bodyPr/>
          <a:lstStyle/>
          <a:p>
            <a:r>
              <a:rPr lang="en-US" dirty="0"/>
              <a:t>GPS Smoothing</a:t>
            </a:r>
          </a:p>
        </p:txBody>
      </p:sp>
      <p:pic>
        <p:nvPicPr>
          <p:cNvPr id="6" name="Picture 5"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2135" y="648332"/>
            <a:ext cx="7547731" cy="5779684"/>
          </a:xfrm>
          <a:prstGeom prst="rect">
            <a:avLst/>
          </a:prstGeom>
        </p:spPr>
      </p:pic>
    </p:spTree>
    <p:extLst>
      <p:ext uri="{BB962C8B-B14F-4D97-AF65-F5344CB8AC3E}">
        <p14:creationId xmlns:p14="http://schemas.microsoft.com/office/powerpoint/2010/main" val="419537691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73798"/>
            <a:ext cx="8229600" cy="729602"/>
          </a:xfrm>
        </p:spPr>
        <p:txBody>
          <a:bodyPr/>
          <a:lstStyle/>
          <a:p>
            <a:r>
              <a:rPr lang="en-US" dirty="0"/>
              <a:t>GPS Smoothing</a:t>
            </a:r>
          </a:p>
        </p:txBody>
      </p:sp>
      <p:pic>
        <p:nvPicPr>
          <p:cNvPr id="10" name="Picture 9"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73350" y="830212"/>
            <a:ext cx="6845300" cy="5486400"/>
          </a:xfrm>
          <a:prstGeom prst="rect">
            <a:avLst/>
          </a:prstGeom>
        </p:spPr>
      </p:pic>
    </p:spTree>
    <p:extLst>
      <p:ext uri="{BB962C8B-B14F-4D97-AF65-F5344CB8AC3E}">
        <p14:creationId xmlns:p14="http://schemas.microsoft.com/office/powerpoint/2010/main" val="40841649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Inverting Sensor Measurement Model</a:t>
            </a:r>
          </a:p>
        </p:txBody>
      </p:sp>
      <p:sp>
        <p:nvSpPr>
          <p:cNvPr id="3" name="Content Placeholder 2"/>
          <p:cNvSpPr>
            <a:spLocks noGrp="1"/>
          </p:cNvSpPr>
          <p:nvPr>
            <p:ph idx="1"/>
          </p:nvPr>
        </p:nvSpPr>
        <p:spPr/>
        <p:txBody>
          <a:bodyPr/>
          <a:lstStyle/>
          <a:p>
            <a:r>
              <a:rPr lang="en-US" dirty="0"/>
              <a:t>Several states can be estimated by inverting sensor measurement model</a:t>
            </a:r>
          </a:p>
          <a:p>
            <a:pPr lvl="1"/>
            <a:r>
              <a:rPr lang="en-US" dirty="0"/>
              <a:t>Angular rates, altitude, airspeed</a:t>
            </a:r>
          </a:p>
          <a:p>
            <a:pPr lvl="1"/>
            <a:r>
              <a:rPr lang="en-US" i="1" dirty="0"/>
              <a:t>LPF</a:t>
            </a:r>
            <a:r>
              <a:rPr lang="en-US" dirty="0"/>
              <a:t> denotes low pass filter</a:t>
            </a:r>
            <a:endParaRPr lang="en-US" i="1" dirty="0"/>
          </a:p>
        </p:txBody>
      </p:sp>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70243" y="3409741"/>
            <a:ext cx="2733259" cy="2543246"/>
          </a:xfrm>
          <a:prstGeom prst="rect">
            <a:avLst/>
          </a:prstGeom>
        </p:spPr>
      </p:pic>
      <p:sp>
        <p:nvSpPr>
          <p:cNvPr id="4" name="TextBox 3">
            <a:extLst>
              <a:ext uri="{FF2B5EF4-FFF2-40B4-BE49-F238E27FC236}">
                <a16:creationId xmlns:a16="http://schemas.microsoft.com/office/drawing/2014/main" id="{882E8FB3-3BED-8746-B401-3E7BABD71BAF}"/>
              </a:ext>
            </a:extLst>
          </p:cNvPr>
          <p:cNvSpPr txBox="1"/>
          <p:nvPr/>
        </p:nvSpPr>
        <p:spPr>
          <a:xfrm>
            <a:off x="2543331" y="2938072"/>
            <a:ext cx="2249334" cy="369332"/>
          </a:xfrm>
          <a:prstGeom prst="rect">
            <a:avLst/>
          </a:prstGeom>
          <a:noFill/>
        </p:spPr>
        <p:txBody>
          <a:bodyPr wrap="none" rtlCol="0">
            <a:spAutoFit/>
          </a:bodyPr>
          <a:lstStyle/>
          <a:p>
            <a:r>
              <a:rPr lang="en-US" u="sng" dirty="0"/>
              <a:t>Mathematical Model</a:t>
            </a:r>
          </a:p>
        </p:txBody>
      </p:sp>
      <p:sp>
        <p:nvSpPr>
          <p:cNvPr id="6" name="TextBox 5">
            <a:extLst>
              <a:ext uri="{FF2B5EF4-FFF2-40B4-BE49-F238E27FC236}">
                <a16:creationId xmlns:a16="http://schemas.microsoft.com/office/drawing/2014/main" id="{6E205A6B-5E9B-E845-B8A2-4659D49B93C3}"/>
              </a:ext>
            </a:extLst>
          </p:cNvPr>
          <p:cNvSpPr txBox="1"/>
          <p:nvPr/>
        </p:nvSpPr>
        <p:spPr>
          <a:xfrm>
            <a:off x="7252742" y="2940570"/>
            <a:ext cx="1685077" cy="369332"/>
          </a:xfrm>
          <a:prstGeom prst="rect">
            <a:avLst/>
          </a:prstGeom>
          <a:noFill/>
        </p:spPr>
        <p:txBody>
          <a:bodyPr wrap="none" rtlCol="0">
            <a:spAutoFit/>
          </a:bodyPr>
          <a:lstStyle/>
          <a:p>
            <a:r>
              <a:rPr lang="en-US" u="sng" dirty="0"/>
              <a:t>State Estimate</a:t>
            </a:r>
          </a:p>
        </p:txBody>
      </p:sp>
      <p:pic>
        <p:nvPicPr>
          <p:cNvPr id="7" name="Picture 6">
            <a:extLst>
              <a:ext uri="{FF2B5EF4-FFF2-40B4-BE49-F238E27FC236}">
                <a16:creationId xmlns:a16="http://schemas.microsoft.com/office/drawing/2014/main" id="{931701E2-A92C-4D48-BCA0-2878351C8D80}"/>
              </a:ext>
            </a:extLst>
          </p:cNvPr>
          <p:cNvPicPr>
            <a:picLocks noChangeAspect="1"/>
          </p:cNvPicPr>
          <p:nvPr/>
        </p:nvPicPr>
        <p:blipFill>
          <a:blip r:embed="rId4"/>
          <a:stretch>
            <a:fillRect/>
          </a:stretch>
        </p:blipFill>
        <p:spPr>
          <a:xfrm>
            <a:off x="2129287" y="3417757"/>
            <a:ext cx="4221546" cy="2573133"/>
          </a:xfrm>
          <a:prstGeom prst="rect">
            <a:avLst/>
          </a:prstGeom>
        </p:spPr>
      </p:pic>
    </p:spTree>
    <p:extLst>
      <p:ext uri="{BB962C8B-B14F-4D97-AF65-F5344CB8AC3E}">
        <p14:creationId xmlns:p14="http://schemas.microsoft.com/office/powerpoint/2010/main" val="114191053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GPS Smoothing Results</a:t>
            </a:r>
          </a:p>
        </p:txBody>
      </p:sp>
      <p:pic>
        <p:nvPicPr>
          <p:cNvPr id="4" name="Picture 3" descr="est-gps-ekf.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5052" y="1049486"/>
            <a:ext cx="6985396" cy="5312247"/>
          </a:xfrm>
          <a:prstGeom prst="rect">
            <a:avLst/>
          </a:prstGeom>
        </p:spPr>
      </p:pic>
    </p:spTree>
    <p:extLst>
      <p:ext uri="{BB962C8B-B14F-4D97-AF65-F5344CB8AC3E}">
        <p14:creationId xmlns:p14="http://schemas.microsoft.com/office/powerpoint/2010/main" val="4335384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91FC1-8709-8B45-A8B4-6E5A4AAEE7BE}"/>
              </a:ext>
            </a:extLst>
          </p:cNvPr>
          <p:cNvSpPr>
            <a:spLocks noGrp="1"/>
          </p:cNvSpPr>
          <p:nvPr>
            <p:ph type="title"/>
          </p:nvPr>
        </p:nvSpPr>
        <p:spPr/>
        <p:txBody>
          <a:bodyPr/>
          <a:lstStyle/>
          <a:p>
            <a:r>
              <a:rPr lang="en-US" dirty="0"/>
              <a:t>Measurement Gating</a:t>
            </a:r>
          </a:p>
        </p:txBody>
      </p:sp>
      <p:pic>
        <p:nvPicPr>
          <p:cNvPr id="4" name="Picture 3">
            <a:extLst>
              <a:ext uri="{FF2B5EF4-FFF2-40B4-BE49-F238E27FC236}">
                <a16:creationId xmlns:a16="http://schemas.microsoft.com/office/drawing/2014/main" id="{7C121AFB-2F69-6744-A2DF-91EFCD73E4C2}"/>
              </a:ext>
            </a:extLst>
          </p:cNvPr>
          <p:cNvPicPr>
            <a:picLocks noChangeAspect="1"/>
          </p:cNvPicPr>
          <p:nvPr/>
        </p:nvPicPr>
        <p:blipFill>
          <a:blip r:embed="rId3"/>
          <a:stretch>
            <a:fillRect/>
          </a:stretch>
        </p:blipFill>
        <p:spPr>
          <a:xfrm>
            <a:off x="2133286" y="1499017"/>
            <a:ext cx="8249902" cy="4026525"/>
          </a:xfrm>
          <a:prstGeom prst="rect">
            <a:avLst/>
          </a:prstGeom>
        </p:spPr>
      </p:pic>
    </p:spTree>
    <p:extLst>
      <p:ext uri="{BB962C8B-B14F-4D97-AF65-F5344CB8AC3E}">
        <p14:creationId xmlns:p14="http://schemas.microsoft.com/office/powerpoint/2010/main" val="164001688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91FC1-8709-8B45-A8B4-6E5A4AAEE7BE}"/>
              </a:ext>
            </a:extLst>
          </p:cNvPr>
          <p:cNvSpPr>
            <a:spLocks noGrp="1"/>
          </p:cNvSpPr>
          <p:nvPr>
            <p:ph type="title"/>
          </p:nvPr>
        </p:nvSpPr>
        <p:spPr/>
        <p:txBody>
          <a:bodyPr/>
          <a:lstStyle/>
          <a:p>
            <a:r>
              <a:rPr lang="en-US" dirty="0"/>
              <a:t>Measurement Gating</a:t>
            </a:r>
          </a:p>
        </p:txBody>
      </p:sp>
      <p:pic>
        <p:nvPicPr>
          <p:cNvPr id="3" name="Picture 2">
            <a:extLst>
              <a:ext uri="{FF2B5EF4-FFF2-40B4-BE49-F238E27FC236}">
                <a16:creationId xmlns:a16="http://schemas.microsoft.com/office/drawing/2014/main" id="{1E900E10-D9E6-AA42-90B6-3EEBBD8790A8}"/>
              </a:ext>
            </a:extLst>
          </p:cNvPr>
          <p:cNvPicPr>
            <a:picLocks noChangeAspect="1"/>
          </p:cNvPicPr>
          <p:nvPr/>
        </p:nvPicPr>
        <p:blipFill>
          <a:blip r:embed="rId3"/>
          <a:stretch>
            <a:fillRect/>
          </a:stretch>
        </p:blipFill>
        <p:spPr>
          <a:xfrm>
            <a:off x="2243615" y="1064302"/>
            <a:ext cx="7974681" cy="5085304"/>
          </a:xfrm>
          <a:prstGeom prst="rect">
            <a:avLst/>
          </a:prstGeom>
        </p:spPr>
      </p:pic>
    </p:spTree>
    <p:extLst>
      <p:ext uri="{BB962C8B-B14F-4D97-AF65-F5344CB8AC3E}">
        <p14:creationId xmlns:p14="http://schemas.microsoft.com/office/powerpoint/2010/main" val="170859801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23573"/>
            <a:ext cx="8229600" cy="729602"/>
          </a:xfrm>
        </p:spPr>
        <p:txBody>
          <a:bodyPr/>
          <a:lstStyle/>
          <a:p>
            <a:r>
              <a:rPr lang="en-US" dirty="0"/>
              <a:t>Suggestions for Tuning Your EKF</a:t>
            </a:r>
          </a:p>
        </p:txBody>
      </p:sp>
      <p:sp>
        <p:nvSpPr>
          <p:cNvPr id="3" name="Content Placeholder 2"/>
          <p:cNvSpPr>
            <a:spLocks noGrp="1"/>
          </p:cNvSpPr>
          <p:nvPr>
            <p:ph idx="1"/>
          </p:nvPr>
        </p:nvSpPr>
        <p:spPr>
          <a:xfrm>
            <a:off x="824459" y="900961"/>
            <a:ext cx="10927830" cy="5543032"/>
          </a:xfrm>
          <a:ln>
            <a:solidFill>
              <a:srgbClr val="000000"/>
            </a:solidFill>
          </a:ln>
        </p:spPr>
        <p:txBody>
          <a:bodyPr>
            <a:noAutofit/>
          </a:bodyPr>
          <a:lstStyle/>
          <a:p>
            <a:pPr marL="231775" indent="-231775">
              <a:spcBef>
                <a:spcPts val="432"/>
              </a:spcBef>
            </a:pPr>
            <a:r>
              <a:rPr lang="en-US" sz="1800" dirty="0"/>
              <a:t>Implement EKF in steps</a:t>
            </a:r>
          </a:p>
          <a:p>
            <a:pPr marL="231775" lvl="1" indent="-231775">
              <a:spcBef>
                <a:spcPts val="432"/>
              </a:spcBef>
            </a:pPr>
            <a:r>
              <a:rPr lang="en-US" sz="1800" dirty="0"/>
              <a:t>Attitude estimation</a:t>
            </a:r>
          </a:p>
          <a:p>
            <a:pPr marL="231775" lvl="1" indent="-231775">
              <a:spcBef>
                <a:spcPts val="432"/>
              </a:spcBef>
            </a:pPr>
            <a:r>
              <a:rPr lang="en-US" sz="1800" dirty="0"/>
              <a:t>GPS smoother</a:t>
            </a:r>
          </a:p>
          <a:p>
            <a:pPr marL="231775" indent="-231775">
              <a:spcBef>
                <a:spcPts val="432"/>
              </a:spcBef>
            </a:pPr>
            <a:r>
              <a:rPr lang="en-US" sz="1800" dirty="0"/>
              <a:t>Test and tune each component independently and thoroughly</a:t>
            </a:r>
          </a:p>
          <a:p>
            <a:pPr marL="231775" lvl="1" indent="-231775">
              <a:spcBef>
                <a:spcPts val="432"/>
              </a:spcBef>
            </a:pPr>
            <a:r>
              <a:rPr lang="en-US" sz="1800" dirty="0"/>
              <a:t>Attitude estimator first</a:t>
            </a:r>
          </a:p>
          <a:p>
            <a:pPr marL="231775" lvl="1" indent="-231775">
              <a:spcBef>
                <a:spcPts val="432"/>
              </a:spcBef>
            </a:pPr>
            <a:r>
              <a:rPr lang="en-US" sz="1800" dirty="0"/>
              <a:t>GPS smoother second</a:t>
            </a:r>
          </a:p>
          <a:p>
            <a:pPr marL="231775" indent="-231775">
              <a:spcBef>
                <a:spcPts val="432"/>
              </a:spcBef>
            </a:pPr>
            <a:r>
              <a:rPr lang="en-US" sz="1800" dirty="0"/>
              <a:t>As a first step, make sure your filter estimates track the states when sensors are perfect (no sensor error). This will expose coding errors and show the limits of performance of your filter.</a:t>
            </a:r>
          </a:p>
          <a:p>
            <a:pPr marL="231775" indent="-231775">
              <a:spcBef>
                <a:spcPts val="432"/>
              </a:spcBef>
            </a:pPr>
            <a:r>
              <a:rPr lang="en-US" sz="1800" dirty="0"/>
              <a:t>Keep the wind set to zero until you are confident that your filter is well tuned.</a:t>
            </a:r>
          </a:p>
          <a:p>
            <a:pPr marL="231775" indent="-231775">
              <a:spcBef>
                <a:spcPts val="432"/>
              </a:spcBef>
            </a:pPr>
            <a:r>
              <a:rPr lang="en-US" sz="1800" dirty="0"/>
              <a:t>We know R pretty well typically. Tune filter by changing Q.</a:t>
            </a:r>
          </a:p>
          <a:p>
            <a:pPr marL="231775" indent="-231775">
              <a:spcBef>
                <a:spcPts val="432"/>
              </a:spcBef>
            </a:pPr>
            <a:r>
              <a:rPr lang="en-US" sz="1800" dirty="0"/>
              <a:t>Tune filter by focusing on individual states. Give inputs to those states while keeping other states “quiet”. Adjust Q value corresponding to state of interest. Tune by trial and error (use your brain to make a good guess!).</a:t>
            </a:r>
          </a:p>
          <a:p>
            <a:pPr marL="231775" indent="-231775">
              <a:spcBef>
                <a:spcPts val="432"/>
              </a:spcBef>
            </a:pPr>
            <a:r>
              <a:rPr lang="en-US" sz="1800" dirty="0"/>
              <a:t>Don’t put extreme inputs into the system when tuning the filter (e.g., large steps). Your filter will have its own dynamic limits – don’t make the problem impossibly difficult.</a:t>
            </a:r>
          </a:p>
          <a:p>
            <a:pPr marL="231775" indent="-231775">
              <a:spcBef>
                <a:spcPts val="432"/>
              </a:spcBef>
            </a:pPr>
            <a:r>
              <a:rPr lang="en-US" sz="1800" dirty="0"/>
              <a:t>Tune your controllers so that the response of the aircraft to typical inputs is smooth and graceful. Abrupt and jerky state dynamics are difficult to estimate.</a:t>
            </a:r>
          </a:p>
          <a:p>
            <a:pPr marL="231775" indent="-231775">
              <a:spcBef>
                <a:spcPts val="432"/>
              </a:spcBef>
            </a:pPr>
            <a:r>
              <a:rPr lang="en-US" sz="1800" dirty="0"/>
              <a:t>Check your equations AGAIN!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3"/>
          <p:cNvSpPr txBox="1">
            <a:spLocks noGrp="1"/>
          </p:cNvSpPr>
          <p:nvPr>
            <p:ph type="title"/>
          </p:nvPr>
        </p:nvSpPr>
        <p:spPr>
          <a:xfrm>
            <a:off x="1981200" y="267664"/>
            <a:ext cx="8229600" cy="857400"/>
          </a:xfrm>
          <a:prstGeom prst="rect">
            <a:avLst/>
          </a:prstGeom>
        </p:spPr>
        <p:txBody>
          <a:bodyPr spcFirstLastPara="1" vert="horz" wrap="square" lIns="91425" tIns="45700" rIns="91425" bIns="45700" numCol="1" anchor="ctr" anchorCtr="0" compatLnSpc="1">
            <a:prstTxWarp prst="textNoShape">
              <a:avLst/>
            </a:prstTxWarp>
            <a:normAutofit/>
          </a:bodyPr>
          <a:lstStyle/>
          <a:p>
            <a:pPr>
              <a:spcBef>
                <a:spcPts val="0"/>
              </a:spcBef>
              <a:spcAft>
                <a:spcPts val="0"/>
              </a:spcAft>
            </a:pPr>
            <a:r>
              <a:rPr lang="en" dirty="0"/>
              <a:t>The alpha-filter</a:t>
            </a:r>
            <a:endParaRPr dirty="0"/>
          </a:p>
        </p:txBody>
      </p:sp>
      <p:sp>
        <p:nvSpPr>
          <p:cNvPr id="229" name="Google Shape;229;p33"/>
          <p:cNvSpPr txBox="1">
            <a:spLocks noGrp="1"/>
          </p:cNvSpPr>
          <p:nvPr>
            <p:ph type="body" idx="1"/>
          </p:nvPr>
        </p:nvSpPr>
        <p:spPr>
          <a:xfrm>
            <a:off x="719528" y="1238625"/>
            <a:ext cx="5166772" cy="3565800"/>
          </a:xfrm>
          <a:prstGeom prst="rect">
            <a:avLst/>
          </a:prstGeom>
        </p:spPr>
        <p:txBody>
          <a:bodyPr spcFirstLastPara="1" vert="horz" wrap="square" lIns="91425" tIns="45700" rIns="91425" bIns="45700" numCol="1" anchor="t" anchorCtr="0" compatLnSpc="1">
            <a:prstTxWarp prst="textNoShape">
              <a:avLst/>
            </a:prstTxWarp>
            <a:normAutofit/>
          </a:bodyPr>
          <a:lstStyle/>
          <a:p>
            <a:pPr marL="0" indent="0">
              <a:spcBef>
                <a:spcPts val="360"/>
              </a:spcBef>
              <a:spcAft>
                <a:spcPts val="0"/>
              </a:spcAft>
              <a:buNone/>
            </a:pPr>
            <a:r>
              <a:rPr lang="en" sz="2000" dirty="0"/>
              <a:t>Suppose that your sensor gives noisy data as shown on the right.</a:t>
            </a:r>
            <a:endParaRPr sz="2000" dirty="0"/>
          </a:p>
          <a:p>
            <a:pPr marL="0" indent="0">
              <a:spcBef>
                <a:spcPts val="360"/>
              </a:spcBef>
              <a:spcAft>
                <a:spcPts val="0"/>
              </a:spcAft>
              <a:buNone/>
            </a:pPr>
            <a:endParaRPr sz="2000" dirty="0"/>
          </a:p>
          <a:p>
            <a:pPr marL="0" indent="0">
              <a:spcBef>
                <a:spcPts val="360"/>
              </a:spcBef>
              <a:spcAft>
                <a:spcPts val="0"/>
              </a:spcAft>
              <a:buNone/>
            </a:pPr>
            <a:r>
              <a:rPr lang="en" sz="2000" dirty="0"/>
              <a:t>The objective is to process this data to smooth out the noise.</a:t>
            </a:r>
            <a:endParaRPr sz="2000" dirty="0"/>
          </a:p>
          <a:p>
            <a:pPr marL="0" indent="0">
              <a:spcBef>
                <a:spcPts val="360"/>
              </a:spcBef>
              <a:spcAft>
                <a:spcPts val="0"/>
              </a:spcAft>
              <a:buNone/>
            </a:pPr>
            <a:endParaRPr sz="2000" dirty="0"/>
          </a:p>
          <a:p>
            <a:pPr marL="0" indent="0">
              <a:spcBef>
                <a:spcPts val="360"/>
              </a:spcBef>
              <a:spcAft>
                <a:spcPts val="0"/>
              </a:spcAft>
              <a:buNone/>
            </a:pPr>
            <a:r>
              <a:rPr lang="en" sz="2000" dirty="0"/>
              <a:t>The standard method is to use an alpha-filter:</a:t>
            </a:r>
            <a:endParaRPr sz="2000" dirty="0"/>
          </a:p>
        </p:txBody>
      </p:sp>
      <p:pic>
        <p:nvPicPr>
          <p:cNvPr id="231" name="Google Shape;231;p33"/>
          <p:cNvPicPr preferRelativeResize="0"/>
          <p:nvPr/>
        </p:nvPicPr>
        <p:blipFill>
          <a:blip r:embed="rId3">
            <a:alphaModFix/>
          </a:blip>
          <a:stretch>
            <a:fillRect/>
          </a:stretch>
        </p:blipFill>
        <p:spPr>
          <a:xfrm>
            <a:off x="6096000" y="1725628"/>
            <a:ext cx="5611318" cy="4129126"/>
          </a:xfrm>
          <a:prstGeom prst="rect">
            <a:avLst/>
          </a:prstGeom>
          <a:noFill/>
          <a:ln>
            <a:noFill/>
          </a:ln>
        </p:spPr>
      </p:pic>
      <p:pic>
        <p:nvPicPr>
          <p:cNvPr id="232" name="Google Shape;232;p33" descr="z_k = \alpha z_{k-1} + (1-\alpha)y_k&#10;\\\text{where} \\&#10;0\leq \alpha \leq 1 \\&#10;y_k \equiv \text{~sensor output at time~} k \\&#10;z_k \equiv \text{~smoothed sensor output at time~} k&#10;"/>
          <p:cNvPicPr preferRelativeResize="0"/>
          <p:nvPr/>
        </p:nvPicPr>
        <p:blipFill>
          <a:blip r:embed="rId4">
            <a:alphaModFix/>
          </a:blip>
          <a:stretch>
            <a:fillRect/>
          </a:stretch>
        </p:blipFill>
        <p:spPr>
          <a:xfrm>
            <a:off x="947437" y="4179936"/>
            <a:ext cx="4938863" cy="183112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4"/>
          <p:cNvSpPr txBox="1">
            <a:spLocks noGrp="1"/>
          </p:cNvSpPr>
          <p:nvPr>
            <p:ph type="title"/>
          </p:nvPr>
        </p:nvSpPr>
        <p:spPr>
          <a:xfrm>
            <a:off x="1840501" y="339098"/>
            <a:ext cx="8229600" cy="857400"/>
          </a:xfrm>
          <a:prstGeom prst="rect">
            <a:avLst/>
          </a:prstGeom>
        </p:spPr>
        <p:txBody>
          <a:bodyPr spcFirstLastPara="1" vert="horz" wrap="square" lIns="91425" tIns="45700" rIns="91425" bIns="45700" numCol="1" anchor="ctr" anchorCtr="0" compatLnSpc="1">
            <a:prstTxWarp prst="textNoShape">
              <a:avLst/>
            </a:prstTxWarp>
            <a:normAutofit/>
          </a:bodyPr>
          <a:lstStyle/>
          <a:p>
            <a:pPr>
              <a:spcBef>
                <a:spcPts val="0"/>
              </a:spcBef>
              <a:spcAft>
                <a:spcPts val="0"/>
              </a:spcAft>
            </a:pPr>
            <a:r>
              <a:rPr lang="en" dirty="0"/>
              <a:t>The alpha-filter</a:t>
            </a:r>
            <a:endParaRPr dirty="0"/>
          </a:p>
        </p:txBody>
      </p:sp>
      <p:pic>
        <p:nvPicPr>
          <p:cNvPr id="239" name="Google Shape;239;p34"/>
          <p:cNvPicPr preferRelativeResize="0"/>
          <p:nvPr/>
        </p:nvPicPr>
        <p:blipFill>
          <a:blip r:embed="rId3">
            <a:alphaModFix/>
          </a:blip>
          <a:stretch>
            <a:fillRect/>
          </a:stretch>
        </p:blipFill>
        <p:spPr>
          <a:xfrm>
            <a:off x="802296" y="1701936"/>
            <a:ext cx="5293704" cy="3955058"/>
          </a:xfrm>
          <a:prstGeom prst="rect">
            <a:avLst/>
          </a:prstGeom>
          <a:noFill/>
          <a:ln>
            <a:noFill/>
          </a:ln>
        </p:spPr>
      </p:pic>
      <p:pic>
        <p:nvPicPr>
          <p:cNvPr id="240" name="Google Shape;240;p34" descr="\alpha = 0.3"/>
          <p:cNvPicPr preferRelativeResize="0"/>
          <p:nvPr/>
        </p:nvPicPr>
        <p:blipFill>
          <a:blip r:embed="rId4">
            <a:alphaModFix/>
          </a:blip>
          <a:stretch>
            <a:fillRect/>
          </a:stretch>
        </p:blipFill>
        <p:spPr>
          <a:xfrm>
            <a:off x="2508608" y="5615554"/>
            <a:ext cx="1111250" cy="240650"/>
          </a:xfrm>
          <a:prstGeom prst="rect">
            <a:avLst/>
          </a:prstGeom>
          <a:noFill/>
          <a:ln>
            <a:noFill/>
          </a:ln>
        </p:spPr>
      </p:pic>
      <p:pic>
        <p:nvPicPr>
          <p:cNvPr id="241" name="Google Shape;241;p34" descr="\alpha = 0.5"/>
          <p:cNvPicPr preferRelativeResize="0"/>
          <p:nvPr/>
        </p:nvPicPr>
        <p:blipFill>
          <a:blip r:embed="rId5">
            <a:alphaModFix/>
          </a:blip>
          <a:stretch>
            <a:fillRect/>
          </a:stretch>
        </p:blipFill>
        <p:spPr>
          <a:xfrm>
            <a:off x="8457880" y="5656994"/>
            <a:ext cx="1104159" cy="240650"/>
          </a:xfrm>
          <a:prstGeom prst="rect">
            <a:avLst/>
          </a:prstGeom>
          <a:noFill/>
          <a:ln>
            <a:noFill/>
          </a:ln>
        </p:spPr>
      </p:pic>
      <p:pic>
        <p:nvPicPr>
          <p:cNvPr id="242" name="Google Shape;242;p34"/>
          <p:cNvPicPr preferRelativeResize="0"/>
          <p:nvPr/>
        </p:nvPicPr>
        <p:blipFill>
          <a:blip r:embed="rId6">
            <a:alphaModFix/>
          </a:blip>
          <a:stretch>
            <a:fillRect/>
          </a:stretch>
        </p:blipFill>
        <p:spPr>
          <a:xfrm>
            <a:off x="5955302" y="1817753"/>
            <a:ext cx="5737026" cy="3797801"/>
          </a:xfrm>
          <a:prstGeom prst="rect">
            <a:avLst/>
          </a:prstGeom>
          <a:noFill/>
          <a:ln>
            <a:noFill/>
          </a:ln>
        </p:spPr>
      </p:pic>
      <p:pic>
        <p:nvPicPr>
          <p:cNvPr id="2" name="Picture 1">
            <a:extLst>
              <a:ext uri="{FF2B5EF4-FFF2-40B4-BE49-F238E27FC236}">
                <a16:creationId xmlns:a16="http://schemas.microsoft.com/office/drawing/2014/main" id="{63E893EC-6824-C140-A878-9A0CA038B97C}"/>
              </a:ext>
            </a:extLst>
          </p:cNvPr>
          <p:cNvPicPr>
            <a:picLocks noChangeAspect="1"/>
          </p:cNvPicPr>
          <p:nvPr/>
        </p:nvPicPr>
        <p:blipFill>
          <a:blip r:embed="rId7"/>
          <a:stretch>
            <a:fillRect/>
          </a:stretch>
        </p:blipFill>
        <p:spPr>
          <a:xfrm>
            <a:off x="3542972" y="1242446"/>
            <a:ext cx="5106057" cy="44743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5"/>
          <p:cNvSpPr txBox="1">
            <a:spLocks noGrp="1"/>
          </p:cNvSpPr>
          <p:nvPr>
            <p:ph type="title"/>
          </p:nvPr>
        </p:nvSpPr>
        <p:spPr>
          <a:xfrm>
            <a:off x="1981200" y="365141"/>
            <a:ext cx="8229600" cy="857400"/>
          </a:xfrm>
          <a:prstGeom prst="rect">
            <a:avLst/>
          </a:prstGeom>
        </p:spPr>
        <p:txBody>
          <a:bodyPr spcFirstLastPara="1" vert="horz" wrap="square" lIns="91425" tIns="45700" rIns="91425" bIns="45700" numCol="1" anchor="ctr" anchorCtr="0" compatLnSpc="1">
            <a:prstTxWarp prst="textNoShape">
              <a:avLst/>
            </a:prstTxWarp>
            <a:normAutofit/>
          </a:bodyPr>
          <a:lstStyle/>
          <a:p>
            <a:pPr>
              <a:spcBef>
                <a:spcPts val="0"/>
              </a:spcBef>
              <a:spcAft>
                <a:spcPts val="0"/>
              </a:spcAft>
            </a:pPr>
            <a:r>
              <a:rPr lang="en" dirty="0"/>
              <a:t>The alpha-filter</a:t>
            </a:r>
            <a:endParaRPr dirty="0"/>
          </a:p>
        </p:txBody>
      </p:sp>
      <p:pic>
        <p:nvPicPr>
          <p:cNvPr id="249" name="Google Shape;249;p35" descr="\alpha = 0.8"/>
          <p:cNvPicPr preferRelativeResize="0"/>
          <p:nvPr/>
        </p:nvPicPr>
        <p:blipFill>
          <a:blip r:embed="rId3">
            <a:alphaModFix/>
          </a:blip>
          <a:stretch>
            <a:fillRect/>
          </a:stretch>
        </p:blipFill>
        <p:spPr>
          <a:xfrm>
            <a:off x="2186673" y="5835106"/>
            <a:ext cx="1104159" cy="239117"/>
          </a:xfrm>
          <a:prstGeom prst="rect">
            <a:avLst/>
          </a:prstGeom>
          <a:noFill/>
          <a:ln>
            <a:noFill/>
          </a:ln>
        </p:spPr>
      </p:pic>
      <p:pic>
        <p:nvPicPr>
          <p:cNvPr id="250" name="Google Shape;250;p35" descr="\alpha = 0.9"/>
          <p:cNvPicPr preferRelativeResize="0"/>
          <p:nvPr/>
        </p:nvPicPr>
        <p:blipFill>
          <a:blip r:embed="rId4">
            <a:alphaModFix/>
          </a:blip>
          <a:stretch>
            <a:fillRect/>
          </a:stretch>
        </p:blipFill>
        <p:spPr>
          <a:xfrm>
            <a:off x="8699307" y="5813449"/>
            <a:ext cx="1104159" cy="239117"/>
          </a:xfrm>
          <a:prstGeom prst="rect">
            <a:avLst/>
          </a:prstGeom>
          <a:noFill/>
          <a:ln>
            <a:noFill/>
          </a:ln>
        </p:spPr>
      </p:pic>
      <p:pic>
        <p:nvPicPr>
          <p:cNvPr id="251" name="Google Shape;251;p35"/>
          <p:cNvPicPr preferRelativeResize="0"/>
          <p:nvPr/>
        </p:nvPicPr>
        <p:blipFill>
          <a:blip r:embed="rId5">
            <a:alphaModFix/>
          </a:blip>
          <a:stretch>
            <a:fillRect/>
          </a:stretch>
        </p:blipFill>
        <p:spPr>
          <a:xfrm>
            <a:off x="321532" y="1658884"/>
            <a:ext cx="5279034" cy="4022944"/>
          </a:xfrm>
          <a:prstGeom prst="rect">
            <a:avLst/>
          </a:prstGeom>
          <a:noFill/>
          <a:ln>
            <a:noFill/>
          </a:ln>
        </p:spPr>
      </p:pic>
      <p:pic>
        <p:nvPicPr>
          <p:cNvPr id="252" name="Google Shape;252;p35"/>
          <p:cNvPicPr preferRelativeResize="0"/>
          <p:nvPr/>
        </p:nvPicPr>
        <p:blipFill>
          <a:blip r:embed="rId6">
            <a:alphaModFix/>
          </a:blip>
          <a:stretch>
            <a:fillRect/>
          </a:stretch>
        </p:blipFill>
        <p:spPr>
          <a:xfrm>
            <a:off x="5769691" y="1693627"/>
            <a:ext cx="5487921" cy="4022944"/>
          </a:xfrm>
          <a:prstGeom prst="rect">
            <a:avLst/>
          </a:prstGeom>
          <a:noFill/>
          <a:ln>
            <a:noFill/>
          </a:ln>
        </p:spPr>
      </p:pic>
      <p:pic>
        <p:nvPicPr>
          <p:cNvPr id="8" name="Picture 7">
            <a:extLst>
              <a:ext uri="{FF2B5EF4-FFF2-40B4-BE49-F238E27FC236}">
                <a16:creationId xmlns:a16="http://schemas.microsoft.com/office/drawing/2014/main" id="{EDE237B1-3DC8-B544-9558-FD41466F01E6}"/>
              </a:ext>
            </a:extLst>
          </p:cNvPr>
          <p:cNvPicPr>
            <a:picLocks noChangeAspect="1"/>
          </p:cNvPicPr>
          <p:nvPr/>
        </p:nvPicPr>
        <p:blipFill>
          <a:blip r:embed="rId7"/>
          <a:stretch>
            <a:fillRect/>
          </a:stretch>
        </p:blipFill>
        <p:spPr>
          <a:xfrm>
            <a:off x="3593250" y="1211446"/>
            <a:ext cx="5106057" cy="44743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5"/>
          <p:cNvSpPr txBox="1">
            <a:spLocks noGrp="1"/>
          </p:cNvSpPr>
          <p:nvPr>
            <p:ph type="title"/>
          </p:nvPr>
        </p:nvSpPr>
        <p:spPr>
          <a:xfrm>
            <a:off x="1981200" y="365141"/>
            <a:ext cx="8229600" cy="857400"/>
          </a:xfrm>
          <a:prstGeom prst="rect">
            <a:avLst/>
          </a:prstGeom>
        </p:spPr>
        <p:txBody>
          <a:bodyPr spcFirstLastPara="1" vert="horz" wrap="square" lIns="91425" tIns="45700" rIns="91425" bIns="45700" numCol="1" anchor="ctr" anchorCtr="0" compatLnSpc="1">
            <a:prstTxWarp prst="textNoShape">
              <a:avLst/>
            </a:prstTxWarp>
            <a:normAutofit/>
          </a:bodyPr>
          <a:lstStyle/>
          <a:p>
            <a:pPr>
              <a:spcBef>
                <a:spcPts val="0"/>
              </a:spcBef>
              <a:spcAft>
                <a:spcPts val="0"/>
              </a:spcAft>
            </a:pPr>
            <a:r>
              <a:rPr lang="en" dirty="0"/>
              <a:t>The alpha-filter: a deeper look</a:t>
            </a:r>
            <a:endParaRPr dirty="0"/>
          </a:p>
        </p:txBody>
      </p:sp>
      <p:pic>
        <p:nvPicPr>
          <p:cNvPr id="4" name="Picture 3">
            <a:extLst>
              <a:ext uri="{FF2B5EF4-FFF2-40B4-BE49-F238E27FC236}">
                <a16:creationId xmlns:a16="http://schemas.microsoft.com/office/drawing/2014/main" id="{0DDD5B54-3BEC-5540-985D-C5CEA372CBB6}"/>
              </a:ext>
            </a:extLst>
          </p:cNvPr>
          <p:cNvPicPr>
            <a:picLocks noChangeAspect="1"/>
          </p:cNvPicPr>
          <p:nvPr/>
        </p:nvPicPr>
        <p:blipFill>
          <a:blip r:embed="rId3"/>
          <a:stretch>
            <a:fillRect/>
          </a:stretch>
        </p:blipFill>
        <p:spPr>
          <a:xfrm>
            <a:off x="1816308" y="1342462"/>
            <a:ext cx="8229600" cy="5032112"/>
          </a:xfrm>
          <a:prstGeom prst="rect">
            <a:avLst/>
          </a:prstGeom>
        </p:spPr>
      </p:pic>
    </p:spTree>
    <p:extLst>
      <p:ext uri="{BB962C8B-B14F-4D97-AF65-F5344CB8AC3E}">
        <p14:creationId xmlns:p14="http://schemas.microsoft.com/office/powerpoint/2010/main" val="356105006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USEAMSFONTS" val="1"/>
  <p:tag name="EMBEDFONTS" val="0"/>
  <p:tag name="USEBOLDAMS" val="0"/>
  <p:tag name="DEFAULTDISPLAYSOURCE" val="\documentclass{slides}&#10;\usepackage{amsmath,amssymb,amstext}&#10;\usepackage{keyval,times}&#10;\pagestyle{empty}&#10;\begin{document}&#10;&#10;\end{document}&#10;"/>
  <p:tag name="TEX2PS" val="latex $(base).tex; dvips -D $(res) -E -o $(base).ps $(base).dvi"/>
  <p:tag name="EXTERNALEDITCOMMAND" val="notepad %"/>
  <p:tag name="GHOSTSCRIPTCOMMAND" val="gswin32c"/>
  <p:tag name="DEFAULTBITMAP" val="pngmono"/>
  <p:tag name="DEFAULTBLEND" val="0"/>
  <p:tag name="DEFAULTTRANSPARENT" val="0"/>
  <p:tag name="DEFAULTWORKAROUNDTRANSPARENCYBUG" val="0"/>
  <p:tag name="DEFAULTRESOLUTION" val="1200"/>
  <p:tag name="DEFAULTMAGNIFICATION" val="2000"/>
  <p:tag name="DEFAULTWORDWRAP" val="0"/>
  <p:tag name="DEFAULTFONTSIZE" val="10"/>
  <p:tag name="DEFAULTWIDTH" val="349"/>
  <p:tag name="DEFAULTHEIGHT" val="368"/>
</p:tagLst>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59129</TotalTime>
  <Words>9474</Words>
  <Application>Microsoft Macintosh PowerPoint</Application>
  <PresentationFormat>Widescreen</PresentationFormat>
  <Paragraphs>865</Paragraphs>
  <Slides>53</Slides>
  <Notes>45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53</vt:i4>
      </vt:variant>
    </vt:vector>
  </HeadingPairs>
  <TitlesOfParts>
    <vt:vector size="56" baseType="lpstr">
      <vt:lpstr>Arial</vt:lpstr>
      <vt:lpstr>Monaco</vt:lpstr>
      <vt:lpstr>Default Design</vt:lpstr>
      <vt:lpstr>Chapter 8</vt:lpstr>
      <vt:lpstr>Architecture</vt:lpstr>
      <vt:lpstr>Why estimate states?</vt:lpstr>
      <vt:lpstr>Benchmark Maneuver</vt:lpstr>
      <vt:lpstr>Inverting Sensor Measurement Model</vt:lpstr>
      <vt:lpstr>The alpha-filter</vt:lpstr>
      <vt:lpstr>The alpha-filter</vt:lpstr>
      <vt:lpstr>The alpha-filter</vt:lpstr>
      <vt:lpstr>The alpha-filter: a deeper look</vt:lpstr>
      <vt:lpstr>The alpha-filter: a deeper look</vt:lpstr>
      <vt:lpstr>The alpha-filter:   Python Implementation</vt:lpstr>
      <vt:lpstr>Inverting Sensor Measurement Model</vt:lpstr>
      <vt:lpstr>PowerPoint Presentation</vt:lpstr>
      <vt:lpstr>PowerPoint Presentation</vt:lpstr>
      <vt:lpstr>Inverting Sensor Measurement Model</vt:lpstr>
      <vt:lpstr>PowerPoint Presentation</vt:lpstr>
      <vt:lpstr>Inverting Sensor Measurement Model</vt:lpstr>
      <vt:lpstr>PowerPoint Presentation</vt:lpstr>
      <vt:lpstr>Dynamic Observer Theory</vt:lpstr>
      <vt:lpstr>Predictor-Corrector Structure</vt:lpstr>
      <vt:lpstr>Predictor-Corrector Structure</vt:lpstr>
      <vt:lpstr>Kalman Filter</vt:lpstr>
      <vt:lpstr>Quadratic Forms</vt:lpstr>
      <vt:lpstr>Multivariate Gaussian</vt:lpstr>
      <vt:lpstr>Kalman Filter</vt:lpstr>
      <vt:lpstr>Kalman Filter Derivation</vt:lpstr>
      <vt:lpstr>Kalman Filter Derivation</vt:lpstr>
      <vt:lpstr>Kalman Filter Derivation</vt:lpstr>
      <vt:lpstr>Kalman Filter Derivation</vt:lpstr>
      <vt:lpstr>Kalman Filter Derivation</vt:lpstr>
      <vt:lpstr>Kalman Filter Derivation</vt:lpstr>
      <vt:lpstr>Covariance Update</vt:lpstr>
      <vt:lpstr>Covariance Update</vt:lpstr>
      <vt:lpstr>Covariance Update</vt:lpstr>
      <vt:lpstr>Kalman Filter Derivation</vt:lpstr>
      <vt:lpstr>Extended Kalman Filter</vt:lpstr>
      <vt:lpstr>Extended Kalman Filter, cont.</vt:lpstr>
      <vt:lpstr>EKF Algorithm</vt:lpstr>
      <vt:lpstr>Attitude Estimation Using EKF</vt:lpstr>
      <vt:lpstr>Attitude Estimation Using EKF</vt:lpstr>
      <vt:lpstr>Attitude Estimation Using EKF</vt:lpstr>
      <vt:lpstr>Attitude Estimation Using EKF</vt:lpstr>
      <vt:lpstr>Attitude Estimation Results</vt:lpstr>
      <vt:lpstr>GPS Smoothing</vt:lpstr>
      <vt:lpstr>GPS Smoothing</vt:lpstr>
      <vt:lpstr>GPS Smoothing</vt:lpstr>
      <vt:lpstr>GPS Smoothing</vt:lpstr>
      <vt:lpstr>GPS Smoothing</vt:lpstr>
      <vt:lpstr>GPS Smoothing</vt:lpstr>
      <vt:lpstr>GPS Smoothing Results</vt:lpstr>
      <vt:lpstr>Measurement Gating</vt:lpstr>
      <vt:lpstr>Measurement Gating</vt:lpstr>
      <vt:lpstr>Suggestions for Tuning Your EKF</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Randal W Beard</cp:lastModifiedBy>
  <cp:revision>256</cp:revision>
  <cp:lastPrinted>2020-02-28T16:52:11Z</cp:lastPrinted>
  <dcterms:created xsi:type="dcterms:W3CDTF">2010-10-20T22:10:14Z</dcterms:created>
  <dcterms:modified xsi:type="dcterms:W3CDTF">2024-02-28T16:31:02Z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